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15"/>
  </p:notesMasterIdLst>
  <p:sldIdLst>
    <p:sldId id="256" r:id="rId3"/>
    <p:sldId id="257" r:id="rId4"/>
    <p:sldId id="268" r:id="rId5"/>
    <p:sldId id="261" r:id="rId6"/>
    <p:sldId id="270" r:id="rId7"/>
    <p:sldId id="276" r:id="rId8"/>
    <p:sldId id="273" r:id="rId9"/>
    <p:sldId id="269" r:id="rId10"/>
    <p:sldId id="278" r:id="rId11"/>
    <p:sldId id="271" r:id="rId12"/>
    <p:sldId id="259" r:id="rId13"/>
    <p:sldId id="282" r:id="rId14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ormorant Garamond" panose="020B0604020202020204" charset="0"/>
      <p:bold r:id="rId20"/>
      <p:boldItalic r:id="rId21"/>
    </p:embeddedFont>
    <p:embeddedFont>
      <p:font typeface="Cormorant Garamond Medium" panose="020B0604020202020204" charset="0"/>
      <p:regular r:id="rId22"/>
      <p:bold r:id="rId23"/>
      <p:italic r:id="rId24"/>
      <p:boldItalic r:id="rId25"/>
    </p:embeddedFont>
    <p:embeddedFont>
      <p:font typeface="Lato" panose="020F0502020204030203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9" roundtripDataSignature="AMtx7mizjJEXncH9MoKzFHr3SDH+RA2qX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EDF"/>
    <a:srgbClr val="5D6C6D"/>
    <a:srgbClr val="C8D3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756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49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c1439504ed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1c1439504ed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c1439504ed_2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g1c1439504ed_2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c1439504ed_2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g1c1439504ed_2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c1439504ed_2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g1c1439504ed_2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c1439504ed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g1c1439504ed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1c1439504ed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g1c1439504ed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c1439504ed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g1c1439504ed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c1439504ed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g1c1439504ed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1c1439504ed_0_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g1c1439504ed_0_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c1439504ed_0_52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g1c1439504ed_0_52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g1c1439504ed_0_52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c1439504ed_0_527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g1c1439504ed_0_52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g1c1439504ed_0_52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g1c1439504ed_0_52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g1c1439504ed_0_5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c1439504ed_0_5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g1c1439504ed_0_53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g1c1439504ed_0_53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g1c1439504ed_0_53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g1c1439504ed_0_53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c1439504ed_0_539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g1c1439504ed_0_539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g1c1439504ed_0_53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g1c1439504ed_0_53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g1c1439504ed_0_5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c1439504ed_0_54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g1c1439504ed_0_54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11" name="Google Shape;111;g1c1439504ed_0_54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112" name="Google Shape;112;g1c1439504ed_0_54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g1c1439504ed_0_54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g1c1439504ed_0_54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c1439504ed_0_552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g1c1439504ed_0_552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18" name="Google Shape;118;g1c1439504ed_0_552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19" name="Google Shape;119;g1c1439504ed_0_552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20" name="Google Shape;120;g1c1439504ed_0_552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121" name="Google Shape;121;g1c1439504ed_0_55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g1c1439504ed_0_55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g1c1439504ed_0_55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c1439504ed_0_56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g1c1439504ed_0_56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1c1439504ed_0_56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g1c1439504ed_0_56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c1439504ed_0_56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400" cy="11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g1c1439504ed_0_56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00" cy="58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32" name="Google Shape;132;g1c1439504ed_0_56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33" name="Google Shape;133;g1c1439504ed_0_56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g1c1439504ed_0_56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g1c1439504ed_0_56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c1439504ed_0_57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g1c1439504ed_0_573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g1c1439504ed_0_573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40" name="Google Shape;140;g1c1439504ed_0_57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g1c1439504ed_0_57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1c1439504ed_0_57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c1439504ed_0_58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g1c1439504ed_0_580"/>
          <p:cNvSpPr txBox="1">
            <a:spLocks noGrp="1"/>
          </p:cNvSpPr>
          <p:nvPr>
            <p:ph type="body" idx="1"/>
          </p:nvPr>
        </p:nvSpPr>
        <p:spPr>
          <a:xfrm rot="5400000">
            <a:off x="2308950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g1c1439504ed_0_58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g1c1439504ed_0_58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g1c1439504ed_0_58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c1439504ed_0_586"/>
          <p:cNvSpPr txBox="1">
            <a:spLocks noGrp="1"/>
          </p:cNvSpPr>
          <p:nvPr>
            <p:ph type="title"/>
          </p:nvPr>
        </p:nvSpPr>
        <p:spPr>
          <a:xfrm rot="5400000">
            <a:off x="4732350" y="2171688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g1c1439504ed_0_586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2" name="Google Shape;152;g1c1439504ed_0_58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g1c1439504ed_0_58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g1c1439504ed_0_58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c1439504ed_0_5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g1c1439504ed_0_51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g1c1439504ed_0_5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g1c1439504ed_0_5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g1c1439504ed_0_5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EDF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g1c1439504ed_1_1"/>
          <p:cNvPicPr preferRelativeResize="0"/>
          <p:nvPr/>
        </p:nvPicPr>
        <p:blipFill rotWithShape="1">
          <a:blip r:embed="rId3">
            <a:alphaModFix/>
          </a:blip>
          <a:srcRect l="18503" t="30075" r="1707" b="16664"/>
          <a:stretch/>
        </p:blipFill>
        <p:spPr>
          <a:xfrm>
            <a:off x="9476000" y="509715"/>
            <a:ext cx="9096300" cy="90963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160" name="Google Shape;160;g1c1439504ed_1_1"/>
          <p:cNvGrpSpPr/>
          <p:nvPr/>
        </p:nvGrpSpPr>
        <p:grpSpPr>
          <a:xfrm>
            <a:off x="1877204" y="1695215"/>
            <a:ext cx="19843727" cy="9474105"/>
            <a:chOff x="-1527697" y="0"/>
            <a:chExt cx="2338683" cy="1116571"/>
          </a:xfrm>
        </p:grpSpPr>
        <p:sp>
          <p:nvSpPr>
            <p:cNvPr id="161" name="Google Shape;161;g1c1439504ed_1_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D8DE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g1c1439504ed_1_1"/>
            <p:cNvSpPr txBox="1"/>
            <p:nvPr/>
          </p:nvSpPr>
          <p:spPr>
            <a:xfrm>
              <a:off x="-1527697" y="636786"/>
              <a:ext cx="1186421" cy="47978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1800" b="0" i="0" u="none" strike="noStrike" cap="none" dirty="0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 </a:t>
              </a:r>
              <a:r>
                <a:rPr lang="en-IN" sz="3200" b="0" i="0" u="none" strike="noStrike" cap="none" dirty="0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T</a:t>
              </a:r>
              <a:r>
                <a:rPr lang="en-US" sz="3200" b="0" i="0" u="none" strike="noStrike" cap="none" dirty="0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eam Name: </a:t>
              </a:r>
              <a:r>
                <a:rPr lang="en-US" sz="3200" b="0" i="0" u="none" strike="noStrike" cap="none" dirty="0" err="1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HopeMinds</a:t>
              </a:r>
              <a:r>
                <a:rPr lang="en-US" sz="3200" b="0" i="0" u="none" strike="noStrike" cap="none" dirty="0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(</a:t>
              </a:r>
              <a:r>
                <a:rPr lang="en-US" sz="3200" b="0" i="0" u="none" strike="noStrike" cap="none" dirty="0" err="1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Abarna</a:t>
              </a:r>
              <a:r>
                <a:rPr lang="en-US" sz="3200" b="0" i="0" u="none" strike="noStrike" cap="none" dirty="0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 S &amp; </a:t>
              </a:r>
              <a:r>
                <a:rPr lang="en-US" sz="3200" b="0" i="0" u="none" strike="noStrike" cap="none" dirty="0" err="1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Nithina</a:t>
              </a:r>
              <a:r>
                <a:rPr lang="en-US" sz="3200" b="0" i="0" u="none" strike="noStrike" cap="none" dirty="0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 Raj R)</a:t>
              </a:r>
            </a:p>
            <a:p>
              <a:pPr marL="0" marR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dirty="0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Department: </a:t>
              </a:r>
              <a:r>
                <a:rPr lang="en-US" sz="3200" dirty="0" err="1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B.Tech</a:t>
              </a:r>
              <a:r>
                <a:rPr lang="en-US" sz="3200" dirty="0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 Artificial Intelligence and Data Science</a:t>
              </a:r>
              <a:endParaRPr lang="en-US" sz="3200" b="0" i="0" u="none" strike="noStrike" cap="none" dirty="0">
                <a:solidFill>
                  <a:schemeClr val="dk1"/>
                </a:solidFill>
                <a:latin typeface="Cormorant Garamond" panose="020B0604020202020204" charset="0"/>
                <a:ea typeface="Cormorant Garamond" panose="020B0604020202020204" charset="0"/>
                <a:cs typeface="Calibri"/>
                <a:sym typeface="Calibri"/>
              </a:endParaRPr>
            </a:p>
            <a:p>
              <a:pPr marL="0" marR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i="0" u="none" strike="noStrike" cap="none" dirty="0">
                  <a:solidFill>
                    <a:schemeClr val="dk1"/>
                  </a:solidFill>
                  <a:latin typeface="Cormorant Garamond" panose="020B0604020202020204" charset="0"/>
                  <a:ea typeface="Cormorant Garamond" panose="020B0604020202020204" charset="0"/>
                  <a:cs typeface="Calibri"/>
                  <a:sym typeface="Calibri"/>
                </a:rPr>
                <a:t>Date of Presentation: 30/04/2025</a:t>
              </a:r>
              <a:endParaRPr sz="3200" i="0" u="none" strike="noStrike" cap="none" dirty="0">
                <a:solidFill>
                  <a:schemeClr val="dk1"/>
                </a:solidFill>
                <a:latin typeface="Cormorant Garamond" panose="020B0604020202020204" charset="0"/>
                <a:ea typeface="Cormorant Garamond" panose="020B0604020202020204" charset="0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g1c1439504ed_1_1"/>
          <p:cNvGrpSpPr/>
          <p:nvPr/>
        </p:nvGrpSpPr>
        <p:grpSpPr>
          <a:xfrm>
            <a:off x="-3735219" y="1695215"/>
            <a:ext cx="6865833" cy="6896608"/>
            <a:chOff x="1813" y="0"/>
            <a:chExt cx="809173" cy="812800"/>
          </a:xfrm>
        </p:grpSpPr>
        <p:sp>
          <p:nvSpPr>
            <p:cNvPr id="164" name="Google Shape;164;g1c1439504ed_1_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8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g1c1439504ed_1_1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g1c1439504ed_1_1"/>
          <p:cNvGrpSpPr/>
          <p:nvPr/>
        </p:nvGrpSpPr>
        <p:grpSpPr>
          <a:xfrm>
            <a:off x="-200441" y="2799836"/>
            <a:ext cx="12144431" cy="3736003"/>
            <a:chOff x="-1232175" y="0"/>
            <a:chExt cx="16192575" cy="4981337"/>
          </a:xfrm>
        </p:grpSpPr>
        <p:sp>
          <p:nvSpPr>
            <p:cNvPr id="172" name="Google Shape;172;g1c1439504ed_1_1"/>
            <p:cNvSpPr txBox="1"/>
            <p:nvPr/>
          </p:nvSpPr>
          <p:spPr>
            <a:xfrm>
              <a:off x="-1232175" y="729404"/>
              <a:ext cx="14960400" cy="42519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lvl="0" algn="just">
                <a:lnSpc>
                  <a:spcPct val="90000"/>
                </a:lnSpc>
              </a:pPr>
              <a:r>
                <a:rPr lang="en-US" sz="13025" b="1" i="0" u="none" strike="noStrike" cap="none" dirty="0">
                  <a:solidFill>
                    <a:srgbClr val="2E3F42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 </a:t>
              </a:r>
              <a:r>
                <a:rPr lang="en-US" sz="10000" b="1" i="0" u="none" strike="noStrike" cap="none" dirty="0">
                  <a:solidFill>
                    <a:srgbClr val="2E3F42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MindAura – A Teen </a:t>
              </a:r>
              <a:r>
                <a:rPr lang="en-US" sz="10000" b="1" dirty="0">
                  <a:solidFill>
                    <a:srgbClr val="2E3F42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Mental Health Forum</a:t>
              </a:r>
              <a:endParaRPr sz="10000" dirty="0"/>
            </a:p>
          </p:txBody>
        </p:sp>
        <p:sp>
          <p:nvSpPr>
            <p:cNvPr id="173" name="Google Shape;173;g1c1439504ed_1_1"/>
            <p:cNvSpPr txBox="1"/>
            <p:nvPr/>
          </p:nvSpPr>
          <p:spPr>
            <a:xfrm>
              <a:off x="0" y="0"/>
              <a:ext cx="14960400" cy="8125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00" b="0" i="0" u="none" strike="noStrike" cap="none" dirty="0">
                  <a:solidFill>
                    <a:srgbClr val="2E3F42"/>
                  </a:solidFill>
                  <a:latin typeface="Lato"/>
                  <a:ea typeface="Lato"/>
                  <a:cs typeface="Lato"/>
                  <a:sym typeface="Lato"/>
                </a:rPr>
                <a:t> Emotion-Driven Mental Wellness Platform</a:t>
              </a:r>
              <a:endParaRPr dirty="0"/>
            </a:p>
          </p:txBody>
        </p:sp>
      </p:grp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EDF"/>
        </a:solidFill>
        <a:effectLst/>
      </p:bgPr>
    </p:bg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c1439504ed_2_96"/>
          <p:cNvSpPr txBox="1"/>
          <p:nvPr/>
        </p:nvSpPr>
        <p:spPr>
          <a:xfrm>
            <a:off x="614092" y="978176"/>
            <a:ext cx="17059800" cy="142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2E3F42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General Benefits of Project</a:t>
            </a:r>
            <a:endParaRPr dirty="0"/>
          </a:p>
        </p:txBody>
      </p:sp>
      <p:grpSp>
        <p:nvGrpSpPr>
          <p:cNvPr id="470" name="Google Shape;470;g1c1439504ed_2_96"/>
          <p:cNvGrpSpPr/>
          <p:nvPr/>
        </p:nvGrpSpPr>
        <p:grpSpPr>
          <a:xfrm>
            <a:off x="614092" y="2945665"/>
            <a:ext cx="17031684" cy="6307165"/>
            <a:chOff x="18758" y="0"/>
            <a:chExt cx="22708913" cy="8409554"/>
          </a:xfrm>
        </p:grpSpPr>
        <p:grpSp>
          <p:nvGrpSpPr>
            <p:cNvPr id="471" name="Google Shape;471;g1c1439504ed_2_96"/>
            <p:cNvGrpSpPr/>
            <p:nvPr/>
          </p:nvGrpSpPr>
          <p:grpSpPr>
            <a:xfrm>
              <a:off x="18758" y="0"/>
              <a:ext cx="8372028" cy="8409554"/>
              <a:chOff x="1813" y="0"/>
              <a:chExt cx="809173" cy="812800"/>
            </a:xfrm>
          </p:grpSpPr>
          <p:sp>
            <p:nvSpPr>
              <p:cNvPr id="472" name="Google Shape;472;g1c1439504ed_2_96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g1c1439504ed_2_9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4" name="Google Shape;474;g1c1439504ed_2_96"/>
            <p:cNvGrpSpPr/>
            <p:nvPr/>
          </p:nvGrpSpPr>
          <p:grpSpPr>
            <a:xfrm>
              <a:off x="7187200" y="0"/>
              <a:ext cx="8372028" cy="8409554"/>
              <a:chOff x="1813" y="0"/>
              <a:chExt cx="809173" cy="812800"/>
            </a:xfrm>
          </p:grpSpPr>
          <p:sp>
            <p:nvSpPr>
              <p:cNvPr id="475" name="Google Shape;475;g1c1439504ed_2_96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g1c1439504ed_2_9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77" name="Google Shape;477;g1c1439504ed_2_96"/>
            <p:cNvGrpSpPr/>
            <p:nvPr/>
          </p:nvGrpSpPr>
          <p:grpSpPr>
            <a:xfrm>
              <a:off x="14355643" y="0"/>
              <a:ext cx="8372028" cy="8409554"/>
              <a:chOff x="1813" y="0"/>
              <a:chExt cx="809173" cy="812800"/>
            </a:xfrm>
          </p:grpSpPr>
          <p:sp>
            <p:nvSpPr>
              <p:cNvPr id="478" name="Google Shape;478;g1c1439504ed_2_96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g1c1439504ed_2_96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480" name="Google Shape;480;g1c1439504ed_2_96"/>
          <p:cNvSpPr txBox="1"/>
          <p:nvPr/>
        </p:nvSpPr>
        <p:spPr>
          <a:xfrm>
            <a:off x="1503453" y="4420199"/>
            <a:ext cx="5093700" cy="3419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For Teenagers:</a:t>
            </a:r>
          </a:p>
          <a:p>
            <a:pPr marL="0" marR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Emotional Safety: Feel heard without judgment.</a:t>
            </a:r>
          </a:p>
          <a:p>
            <a:pPr marL="0" marR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Peer Empathy: Realize they’re not alone.</a:t>
            </a:r>
          </a:p>
          <a:p>
            <a:pPr marL="0" marR="0" lvl="0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Mental Discipline: Build small, healthy emotional habits. </a:t>
            </a:r>
            <a:endParaRPr dirty="0"/>
          </a:p>
        </p:txBody>
      </p:sp>
      <p:sp>
        <p:nvSpPr>
          <p:cNvPr id="481" name="Google Shape;481;g1c1439504ed_2_96"/>
          <p:cNvSpPr txBox="1"/>
          <p:nvPr/>
        </p:nvSpPr>
        <p:spPr>
          <a:xfrm>
            <a:off x="12047110" y="4389612"/>
            <a:ext cx="5449500" cy="3419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For Society:</a:t>
            </a:r>
          </a:p>
          <a:p>
            <a:pPr marL="0" marR="0" lvl="1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Awareness: Addressing youth mental health early.</a:t>
            </a:r>
          </a:p>
          <a:p>
            <a:pPr marL="0" marR="0" lvl="1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Reduction in Crisis Cases: Prevention through real-time engagement.</a:t>
            </a:r>
          </a:p>
          <a:p>
            <a:pPr marL="0" marR="0" lvl="1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Community Bonding: Empathy-based peer culture.</a:t>
            </a:r>
            <a:endParaRPr dirty="0"/>
          </a:p>
        </p:txBody>
      </p:sp>
      <p:sp>
        <p:nvSpPr>
          <p:cNvPr id="482" name="Google Shape;482;g1c1439504ed_2_96"/>
          <p:cNvSpPr/>
          <p:nvPr/>
        </p:nvSpPr>
        <p:spPr>
          <a:xfrm>
            <a:off x="6492375" y="3448154"/>
            <a:ext cx="5302250" cy="5302228"/>
          </a:xfrm>
          <a:custGeom>
            <a:avLst/>
            <a:gdLst/>
            <a:ahLst/>
            <a:cxnLst/>
            <a:rect l="l" t="t" r="r" b="b"/>
            <a:pathLst>
              <a:path w="6350000" h="6349974" extrusionOk="0">
                <a:moveTo>
                  <a:pt x="6350000" y="3175025"/>
                </a:moveTo>
                <a:cubicBezTo>
                  <a:pt x="6350000" y="4928451"/>
                  <a:pt x="4928476" y="6349974"/>
                  <a:pt x="3175000" y="6349974"/>
                </a:cubicBezTo>
                <a:cubicBezTo>
                  <a:pt x="1421498" y="6349974"/>
                  <a:pt x="0" y="4928451"/>
                  <a:pt x="0" y="3175025"/>
                </a:cubicBezTo>
                <a:cubicBezTo>
                  <a:pt x="0" y="1421511"/>
                  <a:pt x="1421498" y="0"/>
                  <a:pt x="3175000" y="0"/>
                </a:cubicBezTo>
                <a:cubicBezTo>
                  <a:pt x="4928501" y="0"/>
                  <a:pt x="6350000" y="1421511"/>
                  <a:pt x="6350000" y="3175025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t="-25048" b="-25039"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3" name="Google Shape;483;g1c1439504ed_2_96"/>
          <p:cNvPicPr preferRelativeResize="0"/>
          <p:nvPr/>
        </p:nvPicPr>
        <p:blipFill rotWithShape="1">
          <a:blip r:embed="rId4">
            <a:alphaModFix/>
          </a:blip>
          <a:srcRect l="28339" t="10620" r="25735" b="7746"/>
          <a:stretch/>
        </p:blipFill>
        <p:spPr>
          <a:xfrm>
            <a:off x="6492375" y="3448150"/>
            <a:ext cx="5302200" cy="5302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EDF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4"/>
          <p:cNvPicPr preferRelativeResize="0"/>
          <p:nvPr/>
        </p:nvPicPr>
        <p:blipFill rotWithShape="1">
          <a:blip r:embed="rId3">
            <a:alphaModFix/>
          </a:blip>
          <a:srcRect t="14065" b="15496"/>
          <a:stretch/>
        </p:blipFill>
        <p:spPr>
          <a:xfrm>
            <a:off x="0" y="315973"/>
            <a:ext cx="9144000" cy="965505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4" name="Google Shape;244;p4"/>
          <p:cNvGrpSpPr/>
          <p:nvPr/>
        </p:nvGrpSpPr>
        <p:grpSpPr>
          <a:xfrm>
            <a:off x="9511402" y="2196144"/>
            <a:ext cx="8307923" cy="4510983"/>
            <a:chOff x="-135031" y="-2665189"/>
            <a:chExt cx="11077230" cy="6014646"/>
          </a:xfrm>
        </p:grpSpPr>
        <p:sp>
          <p:nvSpPr>
            <p:cNvPr id="245" name="Google Shape;245;p4"/>
            <p:cNvSpPr txBox="1"/>
            <p:nvPr/>
          </p:nvSpPr>
          <p:spPr>
            <a:xfrm>
              <a:off x="-135031" y="-2665189"/>
              <a:ext cx="10942201" cy="15708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6600" dirty="0">
                  <a:solidFill>
                    <a:srgbClr val="5D6C6D"/>
                  </a:solidFill>
                  <a:latin typeface="Cormorant Garamond" panose="020B0604020202020204" charset="0"/>
                  <a:ea typeface="Cormorant Garamond" panose="020B0604020202020204" charset="0"/>
                </a:rPr>
                <a:t>Conclusion</a:t>
              </a:r>
              <a:endParaRPr sz="6600" dirty="0">
                <a:solidFill>
                  <a:srgbClr val="5D6C6D"/>
                </a:solidFill>
                <a:latin typeface="Cormorant Garamond" panose="020B0604020202020204" charset="0"/>
                <a:ea typeface="Cormorant Garamond" panose="020B0604020202020204" charset="0"/>
              </a:endParaRPr>
            </a:p>
          </p:txBody>
        </p:sp>
        <p:sp>
          <p:nvSpPr>
            <p:cNvPr id="246" name="Google Shape;246;p4"/>
            <p:cNvSpPr txBox="1"/>
            <p:nvPr/>
          </p:nvSpPr>
          <p:spPr>
            <a:xfrm>
              <a:off x="-2" y="-274784"/>
              <a:ext cx="10942201" cy="36242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ctr" rtl="0">
                <a:lnSpc>
                  <a:spcPct val="13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200" b="0" i="0" u="none" strike="noStrike" cap="none" dirty="0">
                  <a:solidFill>
                    <a:srgbClr val="2E3F42"/>
                  </a:solidFill>
                  <a:latin typeface="Cormorant Garamond" panose="020B0604020202020204" charset="0"/>
                  <a:ea typeface="Cormorant Garamond" panose="020B0604020202020204" charset="0"/>
                  <a:cs typeface="Lato"/>
                  <a:sym typeface="Lato"/>
                </a:rPr>
                <a:t>MindAura is a teen-centric, emotion-first digital companion for mental wellness—bridging the gap between loneliness and emotional support using smart technology, gamification, and heart.</a:t>
              </a:r>
              <a:endParaRPr sz="3200" dirty="0">
                <a:latin typeface="Cormorant Garamond" panose="020B0604020202020204" charset="0"/>
                <a:ea typeface="Cormorant Garamond" panose="020B0604020202020204" charset="0"/>
              </a:endParaRPr>
            </a:p>
          </p:txBody>
        </p:sp>
      </p:grpSp>
      <p:grpSp>
        <p:nvGrpSpPr>
          <p:cNvPr id="247" name="Google Shape;247;p4"/>
          <p:cNvGrpSpPr/>
          <p:nvPr/>
        </p:nvGrpSpPr>
        <p:grpSpPr>
          <a:xfrm>
            <a:off x="3571836" y="3807311"/>
            <a:ext cx="2000330" cy="2674835"/>
            <a:chOff x="307743" y="66675"/>
            <a:chExt cx="2667107" cy="3566446"/>
          </a:xfrm>
        </p:grpSpPr>
        <p:sp>
          <p:nvSpPr>
            <p:cNvPr id="250" name="Google Shape;250;p4"/>
            <p:cNvSpPr txBox="1"/>
            <p:nvPr/>
          </p:nvSpPr>
          <p:spPr>
            <a:xfrm>
              <a:off x="307743" y="308856"/>
              <a:ext cx="2667107" cy="285944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4"/>
            <p:cNvSpPr txBox="1"/>
            <p:nvPr/>
          </p:nvSpPr>
          <p:spPr>
            <a:xfrm>
              <a:off x="363515" y="66675"/>
              <a:ext cx="2453963" cy="35664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1600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984" b="1" i="0" u="none" strike="noStrike" cap="none" dirty="0">
                  <a:solidFill>
                    <a:srgbClr val="2E3F42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1</a:t>
              </a:r>
              <a:endParaRPr dirty="0"/>
            </a:p>
          </p:txBody>
        </p:sp>
      </p:grpSp>
      <p:cxnSp>
        <p:nvCxnSpPr>
          <p:cNvPr id="252" name="Google Shape;252;p4"/>
          <p:cNvCxnSpPr/>
          <p:nvPr/>
        </p:nvCxnSpPr>
        <p:spPr>
          <a:xfrm>
            <a:off x="0" y="315973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3" name="Google Shape;253;p4"/>
          <p:cNvCxnSpPr/>
          <p:nvPr/>
        </p:nvCxnSpPr>
        <p:spPr>
          <a:xfrm>
            <a:off x="0" y="9932927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6C6D"/>
        </a:solidFill>
        <a:effectLst/>
      </p:bgPr>
    </p:bg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2" name="Google Shape;792;g1c1439504ed_2_158"/>
          <p:cNvGrpSpPr/>
          <p:nvPr/>
        </p:nvGrpSpPr>
        <p:grpSpPr>
          <a:xfrm>
            <a:off x="8913397" y="988662"/>
            <a:ext cx="8272580" cy="8309661"/>
            <a:chOff x="1813" y="0"/>
            <a:chExt cx="809173" cy="812800"/>
          </a:xfrm>
        </p:grpSpPr>
        <p:sp>
          <p:nvSpPr>
            <p:cNvPr id="793" name="Google Shape;793;g1c1439504ed_2_15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2E3F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g1c1439504ed_2_158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5" name="Google Shape;795;g1c1439504ed_2_158"/>
          <p:cNvGrpSpPr/>
          <p:nvPr/>
        </p:nvGrpSpPr>
        <p:grpSpPr>
          <a:xfrm>
            <a:off x="1230993" y="4100874"/>
            <a:ext cx="7333200" cy="2473250"/>
            <a:chOff x="0" y="161925"/>
            <a:chExt cx="9777600" cy="3297667"/>
          </a:xfrm>
        </p:grpSpPr>
        <p:sp>
          <p:nvSpPr>
            <p:cNvPr id="796" name="Google Shape;796;g1c1439504ed_2_158"/>
            <p:cNvSpPr txBox="1"/>
            <p:nvPr/>
          </p:nvSpPr>
          <p:spPr>
            <a:xfrm>
              <a:off x="0" y="161925"/>
              <a:ext cx="9777600" cy="205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999" b="0" i="0" u="none" strike="noStrike" cap="none">
                  <a:solidFill>
                    <a:srgbClr val="D8DEDF"/>
                  </a:solidFill>
                  <a:latin typeface="Cormorant Garamond Medium"/>
                  <a:ea typeface="Cormorant Garamond Medium"/>
                  <a:cs typeface="Cormorant Garamond Medium"/>
                  <a:sym typeface="Cormorant Garamond Medium"/>
                </a:rPr>
                <a:t>Thank you!</a:t>
              </a:r>
              <a:endParaRPr/>
            </a:p>
          </p:txBody>
        </p:sp>
        <p:sp>
          <p:nvSpPr>
            <p:cNvPr id="797" name="Google Shape;797;g1c1439504ed_2_158"/>
            <p:cNvSpPr txBox="1"/>
            <p:nvPr/>
          </p:nvSpPr>
          <p:spPr>
            <a:xfrm>
              <a:off x="0" y="2260973"/>
              <a:ext cx="9777600" cy="11986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27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0" i="0" u="none" strike="noStrike" cap="none" dirty="0">
                  <a:solidFill>
                    <a:srgbClr val="D8DEDF"/>
                  </a:solidFill>
                  <a:latin typeface="Lato"/>
                  <a:ea typeface="Lato"/>
                  <a:cs typeface="Lato"/>
                  <a:sym typeface="Lato"/>
                </a:rPr>
                <a:t>We seek collaborators, testers, and investors to scale and evolve MindAura for teens worldwide.</a:t>
              </a:r>
              <a:endParaRPr dirty="0"/>
            </a:p>
          </p:txBody>
        </p:sp>
      </p:grpSp>
      <p:cxnSp>
        <p:nvCxnSpPr>
          <p:cNvPr id="798" name="Google Shape;798;g1c1439504ed_2_158"/>
          <p:cNvCxnSpPr/>
          <p:nvPr/>
        </p:nvCxnSpPr>
        <p:spPr>
          <a:xfrm>
            <a:off x="0" y="315973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99" name="Google Shape;799;g1c1439504ed_2_158"/>
          <p:cNvCxnSpPr/>
          <p:nvPr/>
        </p:nvCxnSpPr>
        <p:spPr>
          <a:xfrm>
            <a:off x="0" y="9932927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00" name="Google Shape;800;g1c1439504ed_2_158"/>
          <p:cNvPicPr preferRelativeResize="0"/>
          <p:nvPr/>
        </p:nvPicPr>
        <p:blipFill rotWithShape="1">
          <a:blip r:embed="rId3">
            <a:alphaModFix/>
          </a:blip>
          <a:srcRect l="31317" t="460" r="31306" b="32779"/>
          <a:stretch/>
        </p:blipFill>
        <p:spPr>
          <a:xfrm>
            <a:off x="8932175" y="1007000"/>
            <a:ext cx="8235000" cy="8274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EDF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8" name="Google Shape;178;p2"/>
          <p:cNvCxnSpPr/>
          <p:nvPr/>
        </p:nvCxnSpPr>
        <p:spPr>
          <a:xfrm>
            <a:off x="0" y="315973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9" name="Google Shape;179;p2"/>
          <p:cNvCxnSpPr/>
          <p:nvPr/>
        </p:nvCxnSpPr>
        <p:spPr>
          <a:xfrm>
            <a:off x="0" y="9932927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80" name="Google Shape;180;p2"/>
          <p:cNvGrpSpPr/>
          <p:nvPr/>
        </p:nvGrpSpPr>
        <p:grpSpPr>
          <a:xfrm>
            <a:off x="14855098" y="1695215"/>
            <a:ext cx="6865795" cy="6896570"/>
            <a:chOff x="1813" y="0"/>
            <a:chExt cx="809173" cy="812800"/>
          </a:xfrm>
        </p:grpSpPr>
        <p:sp>
          <p:nvSpPr>
            <p:cNvPr id="181" name="Google Shape;181;p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8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3" name="Google Shape;183;p2"/>
          <p:cNvGrpSpPr/>
          <p:nvPr/>
        </p:nvGrpSpPr>
        <p:grpSpPr>
          <a:xfrm>
            <a:off x="-3676481" y="1587856"/>
            <a:ext cx="6865795" cy="6896570"/>
            <a:chOff x="1813" y="0"/>
            <a:chExt cx="809173" cy="812800"/>
          </a:xfrm>
        </p:grpSpPr>
        <p:sp>
          <p:nvSpPr>
            <p:cNvPr id="184" name="Google Shape;184;p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8D3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7" name="Google Shape;187;p2"/>
          <p:cNvGrpSpPr/>
          <p:nvPr/>
        </p:nvGrpSpPr>
        <p:grpSpPr>
          <a:xfrm>
            <a:off x="5497982" y="918387"/>
            <a:ext cx="9672701" cy="3800573"/>
            <a:chOff x="-7839978" y="-454872"/>
            <a:chExt cx="12896935" cy="5067431"/>
          </a:xfrm>
        </p:grpSpPr>
        <p:grpSp>
          <p:nvGrpSpPr>
            <p:cNvPr id="188" name="Google Shape;188;p2"/>
            <p:cNvGrpSpPr/>
            <p:nvPr/>
          </p:nvGrpSpPr>
          <p:grpSpPr>
            <a:xfrm>
              <a:off x="394108" y="148766"/>
              <a:ext cx="2178597" cy="2367843"/>
              <a:chOff x="32623" y="-28531"/>
              <a:chExt cx="703977" cy="765131"/>
            </a:xfrm>
          </p:grpSpPr>
          <p:sp>
            <p:nvSpPr>
              <p:cNvPr id="189" name="Google Shape;189;p2"/>
              <p:cNvSpPr/>
              <p:nvPr/>
            </p:nvSpPr>
            <p:spPr>
              <a:xfrm>
                <a:off x="32623" y="0"/>
                <a:ext cx="4101" cy="70642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70642" extrusionOk="0">
                    <a:moveTo>
                      <a:pt x="2050" y="0"/>
                    </a:moveTo>
                    <a:lnTo>
                      <a:pt x="2050" y="0"/>
                    </a:lnTo>
                    <a:cubicBezTo>
                      <a:pt x="4101" y="23503"/>
                      <a:pt x="4101" y="47139"/>
                      <a:pt x="2050" y="70642"/>
                    </a:cubicBezTo>
                    <a:cubicBezTo>
                      <a:pt x="0" y="47139"/>
                      <a:pt x="0" y="23503"/>
                      <a:pt x="2050" y="0"/>
                    </a:cubicBezTo>
                    <a:close/>
                  </a:path>
                </a:pathLst>
              </a:custGeom>
              <a:solidFill>
                <a:srgbClr val="D8DEDF"/>
              </a:solidFill>
              <a:ln w="28575" cap="flat" cmpd="sng">
                <a:solidFill>
                  <a:srgbClr val="2E3F4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 txBox="1"/>
              <p:nvPr/>
            </p:nvSpPr>
            <p:spPr>
              <a:xfrm>
                <a:off x="46408" y="-28531"/>
                <a:ext cx="690192" cy="7651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1" name="Google Shape;191;p2"/>
            <p:cNvSpPr txBox="1"/>
            <p:nvPr/>
          </p:nvSpPr>
          <p:spPr>
            <a:xfrm>
              <a:off x="-7839978" y="476041"/>
              <a:ext cx="12896935" cy="41365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580391" marR="0" lvl="1" indent="-34290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E3F42"/>
                </a:buClr>
                <a:buSzPts val="2200"/>
                <a:buFont typeface="Wingdings" panose="05000000000000000000" pitchFamily="2" charset="2"/>
                <a:buChar char="§"/>
              </a:pPr>
              <a:r>
                <a:rPr lang="en-US" sz="2400" b="0" i="0" u="none" strike="noStrike" cap="none" dirty="0">
                  <a:solidFill>
                    <a:srgbClr val="2E3F42"/>
                  </a:solidFill>
                  <a:latin typeface="Lato"/>
                  <a:ea typeface="Lato"/>
                  <a:cs typeface="Lato"/>
                  <a:sym typeface="Lato"/>
                </a:rPr>
                <a:t>Many apps focus on clinical therapy, symptom tracking, or formal diagnosis.</a:t>
              </a:r>
            </a:p>
            <a:p>
              <a:pPr marL="580391" marR="0" lvl="1" indent="-34290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E3F42"/>
                </a:buClr>
                <a:buSzPts val="2200"/>
                <a:buFont typeface="Wingdings" panose="05000000000000000000" pitchFamily="2" charset="2"/>
                <a:buChar char="§"/>
              </a:pPr>
              <a:endParaRPr lang="en-US" sz="24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580391" marR="0" lvl="1" indent="-34290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E3F42"/>
                </a:buClr>
                <a:buSzPts val="2200"/>
                <a:buFont typeface="Wingdings" panose="05000000000000000000" pitchFamily="2" charset="2"/>
                <a:buChar char="§"/>
              </a:pPr>
              <a:r>
                <a:rPr lang="en-US" sz="2400" b="0" i="0" u="none" strike="noStrike" cap="none" dirty="0">
                  <a:solidFill>
                    <a:srgbClr val="2E3F42"/>
                  </a:solidFill>
                  <a:latin typeface="Lato"/>
                  <a:ea typeface="Lato"/>
                  <a:cs typeface="Lato"/>
                  <a:sym typeface="Lato"/>
                </a:rPr>
                <a:t>Teens often find these platforms intimidating or impersonal.</a:t>
              </a:r>
            </a:p>
            <a:p>
              <a:pPr marL="580391" marR="0" lvl="1" indent="-34290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E3F42"/>
                </a:buClr>
                <a:buSzPts val="2200"/>
                <a:buFont typeface="Wingdings" panose="05000000000000000000" pitchFamily="2" charset="2"/>
                <a:buChar char="§"/>
              </a:pPr>
              <a:endParaRPr lang="en-US" sz="24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580391" marR="0" lvl="1" indent="-34290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E3F42"/>
                </a:buClr>
                <a:buSzPts val="2200"/>
                <a:buFont typeface="Wingdings" panose="05000000000000000000" pitchFamily="2" charset="2"/>
                <a:buChar char="§"/>
              </a:pPr>
              <a:r>
                <a:rPr lang="en-US" sz="2400" b="0" i="0" u="none" strike="noStrike" cap="none" dirty="0">
                  <a:solidFill>
                    <a:srgbClr val="2E3F42"/>
                  </a:solidFill>
                  <a:latin typeface="Lato"/>
                  <a:ea typeface="Lato"/>
                  <a:cs typeface="Lato"/>
                  <a:sym typeface="Lato"/>
                </a:rPr>
                <a:t>Lacks real-time interaction, peer support, and emotional intelligence..</a:t>
              </a:r>
              <a:endParaRPr sz="2400" dirty="0"/>
            </a:p>
          </p:txBody>
        </p:sp>
        <p:sp>
          <p:nvSpPr>
            <p:cNvPr id="192" name="Google Shape;192;p2"/>
            <p:cNvSpPr txBox="1"/>
            <p:nvPr/>
          </p:nvSpPr>
          <p:spPr>
            <a:xfrm>
              <a:off x="-7126945" y="-454872"/>
              <a:ext cx="7732019" cy="8568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6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dirty="0">
                  <a:latin typeface="Cormorant Garamond Medium" panose="020B0604020202020204" charset="0"/>
                  <a:ea typeface="Cormorant Garamond Medium" panose="020B0604020202020204" charset="0"/>
                </a:rPr>
                <a:t>Overview of Existing System</a:t>
              </a:r>
              <a:endParaRPr sz="3600" b="1" dirty="0">
                <a:latin typeface="Cormorant Garamond Medium" panose="020B0604020202020204" charset="0"/>
                <a:ea typeface="Cormorant Garamond Medium" panose="020B0604020202020204" charset="0"/>
              </a:endParaRPr>
            </a:p>
          </p:txBody>
        </p:sp>
      </p:grpSp>
      <p:grpSp>
        <p:nvGrpSpPr>
          <p:cNvPr id="199" name="Google Shape;199;p2"/>
          <p:cNvGrpSpPr/>
          <p:nvPr/>
        </p:nvGrpSpPr>
        <p:grpSpPr>
          <a:xfrm>
            <a:off x="5858811" y="5474388"/>
            <a:ext cx="11817204" cy="3241899"/>
            <a:chOff x="-7337911" y="-1791867"/>
            <a:chExt cx="15756272" cy="4322533"/>
          </a:xfrm>
        </p:grpSpPr>
        <p:grpSp>
          <p:nvGrpSpPr>
            <p:cNvPr id="200" name="Google Shape;200;p2"/>
            <p:cNvGrpSpPr/>
            <p:nvPr/>
          </p:nvGrpSpPr>
          <p:grpSpPr>
            <a:xfrm>
              <a:off x="394108" y="251118"/>
              <a:ext cx="2178597" cy="2279548"/>
              <a:chOff x="32623" y="0"/>
              <a:chExt cx="703977" cy="736600"/>
            </a:xfrm>
          </p:grpSpPr>
          <p:sp>
            <p:nvSpPr>
              <p:cNvPr id="201" name="Google Shape;201;p2"/>
              <p:cNvSpPr/>
              <p:nvPr/>
            </p:nvSpPr>
            <p:spPr>
              <a:xfrm>
                <a:off x="32623" y="0"/>
                <a:ext cx="4101" cy="70642"/>
              </a:xfrm>
              <a:custGeom>
                <a:avLst/>
                <a:gdLst/>
                <a:ahLst/>
                <a:cxnLst/>
                <a:rect l="l" t="t" r="r" b="b"/>
                <a:pathLst>
                  <a:path w="4101" h="70642" extrusionOk="0">
                    <a:moveTo>
                      <a:pt x="2050" y="0"/>
                    </a:moveTo>
                    <a:lnTo>
                      <a:pt x="2050" y="0"/>
                    </a:lnTo>
                    <a:cubicBezTo>
                      <a:pt x="4101" y="23503"/>
                      <a:pt x="4101" y="47139"/>
                      <a:pt x="2050" y="70642"/>
                    </a:cubicBezTo>
                    <a:cubicBezTo>
                      <a:pt x="0" y="47139"/>
                      <a:pt x="0" y="23503"/>
                      <a:pt x="2050" y="0"/>
                    </a:cubicBezTo>
                    <a:close/>
                  </a:path>
                </a:pathLst>
              </a:custGeom>
              <a:solidFill>
                <a:srgbClr val="D8DEDF"/>
              </a:solidFill>
              <a:ln w="28575" cap="flat" cmpd="sng">
                <a:solidFill>
                  <a:srgbClr val="2E3F4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03" name="Google Shape;203;p2"/>
            <p:cNvSpPr txBox="1"/>
            <p:nvPr/>
          </p:nvSpPr>
          <p:spPr>
            <a:xfrm>
              <a:off x="-164639" y="-1673171"/>
              <a:ext cx="8583000" cy="3447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474981" marR="0" lvl="1" indent="-23749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E3F42"/>
                </a:buClr>
                <a:buSzPts val="2200"/>
                <a:buFont typeface="Arial"/>
                <a:buChar char="•"/>
              </a:pPr>
              <a:endParaRPr dirty="0"/>
            </a:p>
          </p:txBody>
        </p:sp>
        <p:sp>
          <p:nvSpPr>
            <p:cNvPr id="204" name="Google Shape;204;p2"/>
            <p:cNvSpPr txBox="1"/>
            <p:nvPr/>
          </p:nvSpPr>
          <p:spPr>
            <a:xfrm>
              <a:off x="-7337911" y="-1791867"/>
              <a:ext cx="7732019" cy="85681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6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3600" b="1" dirty="0">
                  <a:latin typeface="Cormorant Garamond Medium" panose="020B0604020202020204" charset="0"/>
                  <a:ea typeface="Cormorant Garamond Medium" panose="020B0604020202020204" charset="0"/>
                </a:rPr>
                <a:t>Challenges in Current Systems</a:t>
              </a:r>
              <a:endParaRPr sz="3600" b="1" dirty="0">
                <a:latin typeface="Cormorant Garamond Medium" panose="020B0604020202020204" charset="0"/>
                <a:ea typeface="Cormorant Garamond Medium" panose="020B060402020202020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90A4ADB-99DA-4F02-8C80-101EB8E108E5}"/>
              </a:ext>
            </a:extLst>
          </p:cNvPr>
          <p:cNvSpPr txBox="1"/>
          <p:nvPr/>
        </p:nvSpPr>
        <p:spPr>
          <a:xfrm>
            <a:off x="5497982" y="6248775"/>
            <a:ext cx="918619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Emotional Misalignment: Robotic and impersonal responses.</a:t>
            </a:r>
          </a:p>
          <a:p>
            <a:endParaRPr lang="en-IN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High Drop-Off Rates: Teens don’t return due to lack of connection.</a:t>
            </a:r>
          </a:p>
          <a:p>
            <a:endParaRPr lang="en-IN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Lack of Peer Support: Isolated experiences.</a:t>
            </a:r>
          </a:p>
          <a:p>
            <a:endParaRPr lang="en-IN"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Inadequate Real-Time Care: No check-ins during emotional lows.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16F971-157E-4605-A6EE-0F8218812C3C}"/>
              </a:ext>
            </a:extLst>
          </p:cNvPr>
          <p:cNvSpPr txBox="1"/>
          <p:nvPr/>
        </p:nvSpPr>
        <p:spPr>
          <a:xfrm flipH="1">
            <a:off x="609942" y="698817"/>
            <a:ext cx="4876802" cy="921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latin typeface="Cormorant Garamond Medium" panose="020B0604020202020204" charset="0"/>
                <a:ea typeface="Cormorant Garamond Medium" panose="020B0604020202020204" charset="0"/>
                <a:cs typeface="Lato" panose="020F0502020204030203" pitchFamily="34" charset="0"/>
              </a:rPr>
              <a:t>Existing System</a:t>
            </a:r>
            <a:endParaRPr lang="en-IN" sz="5400" dirty="0">
              <a:latin typeface="Cormorant Garamond Medium" panose="020B0604020202020204" charset="0"/>
              <a:ea typeface="Cormorant Garamond Medium" panose="020B060402020202020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6C6D"/>
        </a:soli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g1c1439504ed_2_53"/>
          <p:cNvGrpSpPr/>
          <p:nvPr/>
        </p:nvGrpSpPr>
        <p:grpSpPr>
          <a:xfrm>
            <a:off x="9859715" y="1815347"/>
            <a:ext cx="6775448" cy="6805818"/>
            <a:chOff x="1813" y="0"/>
            <a:chExt cx="809173" cy="812800"/>
          </a:xfrm>
        </p:grpSpPr>
        <p:sp>
          <p:nvSpPr>
            <p:cNvPr id="412" name="Google Shape;412;g1c1439504ed_2_5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2E3F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g1c1439504ed_2_53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15" name="Google Shape;415;g1c1439504ed_2_53"/>
          <p:cNvPicPr preferRelativeResize="0"/>
          <p:nvPr/>
        </p:nvPicPr>
        <p:blipFill rotWithShape="1">
          <a:blip r:embed="rId3">
            <a:alphaModFix/>
          </a:blip>
          <a:srcRect l="9301" t="31129" r="8387"/>
          <a:stretch/>
        </p:blipFill>
        <p:spPr>
          <a:xfrm>
            <a:off x="-78028" y="-19155"/>
            <a:ext cx="8206852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g1c1439504ed_2_53"/>
          <p:cNvSpPr txBox="1"/>
          <p:nvPr/>
        </p:nvSpPr>
        <p:spPr>
          <a:xfrm>
            <a:off x="651274" y="526987"/>
            <a:ext cx="6904200" cy="11781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Proposed System</a:t>
            </a:r>
            <a:endParaRPr sz="66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17" name="Google Shape;417;g1c1439504ed_2_53"/>
          <p:cNvSpPr txBox="1"/>
          <p:nvPr/>
        </p:nvSpPr>
        <p:spPr>
          <a:xfrm>
            <a:off x="13046191" y="646240"/>
            <a:ext cx="4668300" cy="588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6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99" b="1" dirty="0">
                <a:solidFill>
                  <a:srgbClr val="D8DEDF"/>
                </a:solidFill>
                <a:latin typeface="Cormorant Garamond"/>
                <a:ea typeface="Cormorant Garamond"/>
                <a:sym typeface="Cormorant Garamond"/>
              </a:rPr>
              <a:t>MindAura</a:t>
            </a:r>
            <a:endParaRPr dirty="0"/>
          </a:p>
        </p:txBody>
      </p:sp>
      <p:sp>
        <p:nvSpPr>
          <p:cNvPr id="418" name="Google Shape;418;g1c1439504ed_2_53"/>
          <p:cNvSpPr txBox="1"/>
          <p:nvPr/>
        </p:nvSpPr>
        <p:spPr>
          <a:xfrm>
            <a:off x="573298" y="7721250"/>
            <a:ext cx="6904200" cy="203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Create a web-based emotionally intelligent platform designed for teenagers to express, reflect, and grow emotionally through gamified support, AI guidance, and safe peer interaction.</a:t>
            </a:r>
            <a:endParaRPr sz="2400" dirty="0"/>
          </a:p>
        </p:txBody>
      </p:sp>
      <p:sp>
        <p:nvSpPr>
          <p:cNvPr id="419" name="Google Shape;419;g1c1439504ed_2_53"/>
          <p:cNvSpPr txBox="1"/>
          <p:nvPr/>
        </p:nvSpPr>
        <p:spPr>
          <a:xfrm>
            <a:off x="8700602" y="9157272"/>
            <a:ext cx="9014100" cy="588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6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99" b="1" dirty="0">
                <a:solidFill>
                  <a:srgbClr val="D8DEDF"/>
                </a:solidFill>
                <a:latin typeface="Cormorant Garamond"/>
                <a:ea typeface="Cormorant Garamond"/>
                <a:sym typeface="Cormorant Garamond"/>
              </a:rPr>
              <a:t>Your Mind Matters Here.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C2EF640-2865-4D6B-9BD8-E2D590B7B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5707" y="1815347"/>
            <a:ext cx="6775447" cy="67477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EDF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6"/>
          <p:cNvPicPr preferRelativeResize="0"/>
          <p:nvPr/>
        </p:nvPicPr>
        <p:blipFill rotWithShape="1">
          <a:blip r:embed="rId3">
            <a:alphaModFix/>
          </a:blip>
          <a:srcRect l="36591" t="4785" r="6984"/>
          <a:stretch/>
        </p:blipFill>
        <p:spPr>
          <a:xfrm>
            <a:off x="9144000" y="0"/>
            <a:ext cx="9144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6"/>
          <p:cNvPicPr preferRelativeResize="0"/>
          <p:nvPr/>
        </p:nvPicPr>
        <p:blipFill rotWithShape="1">
          <a:blip r:embed="rId4">
            <a:alphaModFix/>
          </a:blip>
          <a:srcRect l="21750" r="21749"/>
          <a:stretch/>
        </p:blipFill>
        <p:spPr>
          <a:xfrm>
            <a:off x="1781526" y="430702"/>
            <a:ext cx="5988474" cy="7068363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6"/>
          <p:cNvSpPr txBox="1"/>
          <p:nvPr/>
        </p:nvSpPr>
        <p:spPr>
          <a:xfrm rot="-5400000">
            <a:off x="-1638877" y="2821226"/>
            <a:ext cx="6112642" cy="1331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 dirty="0">
                <a:solidFill>
                  <a:srgbClr val="2E3F42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Mission</a:t>
            </a:r>
            <a:endParaRPr dirty="0"/>
          </a:p>
        </p:txBody>
      </p:sp>
      <p:sp>
        <p:nvSpPr>
          <p:cNvPr id="274" name="Google Shape;274;p6"/>
          <p:cNvSpPr txBox="1"/>
          <p:nvPr/>
        </p:nvSpPr>
        <p:spPr>
          <a:xfrm>
            <a:off x="498996" y="8047520"/>
            <a:ext cx="8146008" cy="1783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To create a world where no teenager feels alone in their mental health journey—where emotional support is accessible, relatable, and empowering.</a:t>
            </a:r>
            <a:endParaRPr sz="2800" dirty="0"/>
          </a:p>
        </p:txBody>
      </p:sp>
      <p:sp>
        <p:nvSpPr>
          <p:cNvPr id="275" name="Google Shape;275;p6"/>
          <p:cNvSpPr txBox="1"/>
          <p:nvPr/>
        </p:nvSpPr>
        <p:spPr>
          <a:xfrm>
            <a:off x="11661010" y="8780221"/>
            <a:ext cx="6127994" cy="1331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>
                <a:solidFill>
                  <a:srgbClr val="D8DED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Vision</a:t>
            </a:r>
            <a:endParaRPr/>
          </a:p>
        </p:txBody>
      </p:sp>
      <p:sp>
        <p:nvSpPr>
          <p:cNvPr id="276" name="Google Shape;276;p6"/>
          <p:cNvSpPr txBox="1"/>
          <p:nvPr/>
        </p:nvSpPr>
        <p:spPr>
          <a:xfrm>
            <a:off x="9872165" y="396983"/>
            <a:ext cx="7916839" cy="3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1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MindAura provides a safe, AI-powered digital sanctuary for teens to express, heal, and grow. Through compassionate technology, peer connection, and therapeutic tools, we normalize mental health care and make it as intuitive as texting a friend.</a:t>
            </a:r>
            <a:endParaRPr sz="2800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6C6D"/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g1c1439504ed_0_389"/>
          <p:cNvPicPr preferRelativeResize="0"/>
          <p:nvPr/>
        </p:nvPicPr>
        <p:blipFill rotWithShape="1">
          <a:blip r:embed="rId3">
            <a:alphaModFix/>
          </a:blip>
          <a:srcRect l="14685" r="14678"/>
          <a:stretch/>
        </p:blipFill>
        <p:spPr>
          <a:xfrm>
            <a:off x="13443955" y="0"/>
            <a:ext cx="4844045" cy="10287002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g1c1439504ed_0_389"/>
          <p:cNvSpPr txBox="1"/>
          <p:nvPr/>
        </p:nvSpPr>
        <p:spPr>
          <a:xfrm>
            <a:off x="1341985" y="1056916"/>
            <a:ext cx="11516400" cy="142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D8DEDF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Key Features</a:t>
            </a:r>
            <a:endParaRPr dirty="0"/>
          </a:p>
        </p:txBody>
      </p:sp>
      <p:grpSp>
        <p:nvGrpSpPr>
          <p:cNvPr id="449" name="Google Shape;449;g1c1439504ed_0_389"/>
          <p:cNvGrpSpPr/>
          <p:nvPr/>
        </p:nvGrpSpPr>
        <p:grpSpPr>
          <a:xfrm>
            <a:off x="1083996" y="3498094"/>
            <a:ext cx="4077936" cy="965869"/>
            <a:chOff x="0" y="299925"/>
            <a:chExt cx="5437249" cy="1287825"/>
          </a:xfrm>
        </p:grpSpPr>
        <p:sp>
          <p:nvSpPr>
            <p:cNvPr id="450" name="Google Shape;450;g1c1439504ed_0_389"/>
            <p:cNvSpPr txBox="1"/>
            <p:nvPr/>
          </p:nvSpPr>
          <p:spPr>
            <a:xfrm>
              <a:off x="343985" y="299925"/>
              <a:ext cx="5093264" cy="81253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00" b="1" i="0" u="none" strike="noStrike" cap="none" dirty="0">
                  <a:solidFill>
                    <a:srgbClr val="D8DEDF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AI-Powered Chatbot</a:t>
              </a:r>
              <a:endParaRPr dirty="0"/>
            </a:p>
          </p:txBody>
        </p:sp>
        <p:sp>
          <p:nvSpPr>
            <p:cNvPr id="451" name="Google Shape;451;g1c1439504ed_0_389"/>
            <p:cNvSpPr txBox="1"/>
            <p:nvPr/>
          </p:nvSpPr>
          <p:spPr>
            <a:xfrm>
              <a:off x="0" y="1191317"/>
              <a:ext cx="5160900" cy="39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3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53" name="Google Shape;453;g1c1439504ed_0_389"/>
          <p:cNvGrpSpPr/>
          <p:nvPr/>
        </p:nvGrpSpPr>
        <p:grpSpPr>
          <a:xfrm>
            <a:off x="1028700" y="4768781"/>
            <a:ext cx="4133233" cy="3861681"/>
            <a:chOff x="0" y="-3544392"/>
            <a:chExt cx="5510977" cy="5148906"/>
          </a:xfrm>
        </p:grpSpPr>
        <p:sp>
          <p:nvSpPr>
            <p:cNvPr id="454" name="Google Shape;454;g1c1439504ed_0_389"/>
            <p:cNvSpPr txBox="1"/>
            <p:nvPr/>
          </p:nvSpPr>
          <p:spPr>
            <a:xfrm>
              <a:off x="350077" y="-3544392"/>
              <a:ext cx="5160900" cy="812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00" b="1" i="0" u="none" strike="noStrike" cap="none" dirty="0">
                  <a:solidFill>
                    <a:srgbClr val="D8DEDF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Safe Peer Forum</a:t>
              </a:r>
              <a:endParaRPr dirty="0"/>
            </a:p>
          </p:txBody>
        </p:sp>
        <p:sp>
          <p:nvSpPr>
            <p:cNvPr id="455" name="Google Shape;455;g1c1439504ed_0_389"/>
            <p:cNvSpPr txBox="1"/>
            <p:nvPr/>
          </p:nvSpPr>
          <p:spPr>
            <a:xfrm>
              <a:off x="0" y="1208081"/>
              <a:ext cx="5160900" cy="39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3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57" name="Google Shape;457;g1c1439504ed_0_389"/>
          <p:cNvGrpSpPr/>
          <p:nvPr/>
        </p:nvGrpSpPr>
        <p:grpSpPr>
          <a:xfrm>
            <a:off x="6578382" y="3320718"/>
            <a:ext cx="4032675" cy="2683604"/>
            <a:chOff x="-35810" y="-1458705"/>
            <a:chExt cx="5376900" cy="3578138"/>
          </a:xfrm>
        </p:grpSpPr>
        <p:sp>
          <p:nvSpPr>
            <p:cNvPr id="458" name="Google Shape;458;g1c1439504ed_0_389"/>
            <p:cNvSpPr txBox="1"/>
            <p:nvPr/>
          </p:nvSpPr>
          <p:spPr>
            <a:xfrm>
              <a:off x="-35810" y="494373"/>
              <a:ext cx="5376900" cy="16250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00" b="1" i="0" u="none" strike="noStrike" cap="none" dirty="0">
                  <a:solidFill>
                    <a:srgbClr val="D8DEDF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Personalized Goals &amp; Rewards:</a:t>
              </a:r>
              <a:endParaRPr dirty="0"/>
            </a:p>
          </p:txBody>
        </p:sp>
        <p:sp>
          <p:nvSpPr>
            <p:cNvPr id="459" name="Google Shape;459;g1c1439504ed_0_389"/>
            <p:cNvSpPr txBox="1"/>
            <p:nvPr/>
          </p:nvSpPr>
          <p:spPr>
            <a:xfrm>
              <a:off x="72191" y="-1458705"/>
              <a:ext cx="5160900" cy="934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3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3300" dirty="0">
                  <a:solidFill>
                    <a:srgbClr val="D8DEDF"/>
                  </a:solidFill>
                  <a:latin typeface="Cormorant Garamond" panose="020B0604020202020204" charset="0"/>
                  <a:ea typeface="Cormorant Garamond" panose="020B0604020202020204" charset="0"/>
                </a:rPr>
                <a:t>Emotional Check-Ins</a:t>
              </a:r>
              <a:endParaRPr sz="3300" dirty="0">
                <a:solidFill>
                  <a:srgbClr val="D8DEDF"/>
                </a:solidFill>
                <a:latin typeface="Cormorant Garamond" panose="020B0604020202020204" charset="0"/>
                <a:ea typeface="Cormorant Garamond" panose="020B0604020202020204" charset="0"/>
              </a:endParaRPr>
            </a:p>
          </p:txBody>
        </p:sp>
      </p:grpSp>
      <p:grpSp>
        <p:nvGrpSpPr>
          <p:cNvPr id="461" name="Google Shape;461;g1c1439504ed_0_389"/>
          <p:cNvGrpSpPr/>
          <p:nvPr/>
        </p:nvGrpSpPr>
        <p:grpSpPr>
          <a:xfrm>
            <a:off x="6483005" y="5394926"/>
            <a:ext cx="4128052" cy="2268729"/>
            <a:chOff x="27709" y="-2607565"/>
            <a:chExt cx="5504069" cy="3024972"/>
          </a:xfrm>
        </p:grpSpPr>
        <p:sp>
          <p:nvSpPr>
            <p:cNvPr id="462" name="Google Shape;462;g1c1439504ed_0_389"/>
            <p:cNvSpPr txBox="1"/>
            <p:nvPr/>
          </p:nvSpPr>
          <p:spPr>
            <a:xfrm>
              <a:off x="154878" y="-1207653"/>
              <a:ext cx="5376900" cy="16250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300" b="1" i="0" u="none" strike="noStrike" cap="none" dirty="0">
                  <a:solidFill>
                    <a:srgbClr val="D8DEDF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Mood Tracker &amp; Journaling:</a:t>
              </a:r>
              <a:endParaRPr dirty="0"/>
            </a:p>
          </p:txBody>
        </p:sp>
        <p:sp>
          <p:nvSpPr>
            <p:cNvPr id="463" name="Google Shape;463;g1c1439504ed_0_389"/>
            <p:cNvSpPr txBox="1"/>
            <p:nvPr/>
          </p:nvSpPr>
          <p:spPr>
            <a:xfrm>
              <a:off x="27709" y="-2607565"/>
              <a:ext cx="5160900" cy="39643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3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6E456F1-B668-4852-9BDB-A49005A287A9}"/>
              </a:ext>
            </a:extLst>
          </p:cNvPr>
          <p:cNvSpPr txBox="1"/>
          <p:nvPr/>
        </p:nvSpPr>
        <p:spPr>
          <a:xfrm flipH="1">
            <a:off x="1155635" y="5904538"/>
            <a:ext cx="329867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300" dirty="0">
                <a:solidFill>
                  <a:srgbClr val="D8DEDF"/>
                </a:solidFill>
                <a:latin typeface="Cormorant Garamond" panose="020B0604020202020204" charset="0"/>
                <a:ea typeface="Cormorant Garamond" panose="020B0604020202020204" charset="0"/>
              </a:rPr>
              <a:t>Therapy Options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FB7297-1997-44E8-A5AC-255E2671E46A}"/>
              </a:ext>
            </a:extLst>
          </p:cNvPr>
          <p:cNvSpPr txBox="1"/>
          <p:nvPr/>
        </p:nvSpPr>
        <p:spPr>
          <a:xfrm flipH="1">
            <a:off x="1206362" y="7014314"/>
            <a:ext cx="430998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300" dirty="0">
                <a:solidFill>
                  <a:srgbClr val="D8DEDF"/>
                </a:solidFill>
                <a:latin typeface="Cormorant Garamond" panose="020B0604020202020204" charset="0"/>
                <a:ea typeface="Cormorant Garamond" panose="020B0604020202020204" charset="0"/>
              </a:rPr>
              <a:t>Games for Emotional Intelligence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6C6D"/>
        </a:solidFill>
        <a:effectLst/>
      </p:bgPr>
    </p:bg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6" name="Google Shape;616;g1c1439504ed_0_592"/>
          <p:cNvGrpSpPr/>
          <p:nvPr/>
        </p:nvGrpSpPr>
        <p:grpSpPr>
          <a:xfrm>
            <a:off x="1028700" y="3148549"/>
            <a:ext cx="7754175" cy="3341556"/>
            <a:chOff x="0" y="152400"/>
            <a:chExt cx="10338900" cy="4455407"/>
          </a:xfrm>
        </p:grpSpPr>
        <p:sp>
          <p:nvSpPr>
            <p:cNvPr id="617" name="Google Shape;617;g1c1439504ed_0_592"/>
            <p:cNvSpPr txBox="1"/>
            <p:nvPr/>
          </p:nvSpPr>
          <p:spPr>
            <a:xfrm>
              <a:off x="0" y="152400"/>
              <a:ext cx="10338900" cy="380411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0" b="0" i="0" u="none" strike="noStrike" cap="none" dirty="0">
                  <a:solidFill>
                    <a:srgbClr val="D8DEDF"/>
                  </a:solidFill>
                  <a:latin typeface="Cormorant Garamond Medium"/>
                  <a:ea typeface="Cormorant Garamond Medium"/>
                  <a:cs typeface="Cormorant Garamond Medium"/>
                  <a:sym typeface="Cormorant Garamond Medium"/>
                </a:rPr>
                <a:t>Budget for Project</a:t>
              </a:r>
              <a:endParaRPr dirty="0"/>
            </a:p>
          </p:txBody>
        </p:sp>
        <p:sp>
          <p:nvSpPr>
            <p:cNvPr id="618" name="Google Shape;618;g1c1439504ed_0_592"/>
            <p:cNvSpPr txBox="1"/>
            <p:nvPr/>
          </p:nvSpPr>
          <p:spPr>
            <a:xfrm>
              <a:off x="0" y="3956518"/>
              <a:ext cx="7849500" cy="65128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38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300" b="0" i="0" u="none" strike="noStrike" cap="none" dirty="0">
                  <a:solidFill>
                    <a:srgbClr val="D8DEDF"/>
                  </a:solidFill>
                  <a:latin typeface="Lato"/>
                  <a:ea typeface="Lato"/>
                  <a:cs typeface="Lato"/>
                  <a:sym typeface="Lato"/>
                </a:rPr>
                <a:t>Total Estimated Budget: ₹1,80,000</a:t>
              </a:r>
              <a:endParaRPr dirty="0"/>
            </a:p>
          </p:txBody>
        </p:sp>
      </p:grpSp>
      <p:cxnSp>
        <p:nvCxnSpPr>
          <p:cNvPr id="619" name="Google Shape;619;g1c1439504ed_0_592"/>
          <p:cNvCxnSpPr/>
          <p:nvPr/>
        </p:nvCxnSpPr>
        <p:spPr>
          <a:xfrm>
            <a:off x="0" y="9932927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0" name="Google Shape;620;g1c1439504ed_0_592"/>
          <p:cNvCxnSpPr/>
          <p:nvPr/>
        </p:nvCxnSpPr>
        <p:spPr>
          <a:xfrm>
            <a:off x="0" y="315973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816227E-5B0B-41C8-837F-40562631CED7}"/>
              </a:ext>
            </a:extLst>
          </p:cNvPr>
          <p:cNvSpPr txBox="1"/>
          <p:nvPr/>
        </p:nvSpPr>
        <p:spPr>
          <a:xfrm>
            <a:off x="6553202" y="2428835"/>
            <a:ext cx="1149531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IN" sz="3600" dirty="0">
                <a:solidFill>
                  <a:srgbClr val="D8DEDF"/>
                </a:solidFill>
                <a:latin typeface="Cormorant Garamond" panose="020B0604020202020204" charset="0"/>
                <a:ea typeface="Cormorant Garamond" panose="020B0604020202020204" charset="0"/>
              </a:rPr>
              <a:t>Development &amp; Design (UI/UX + Backend): ₹85,000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IN" sz="3600" dirty="0">
              <a:solidFill>
                <a:srgbClr val="D8DEDF"/>
              </a:solidFill>
              <a:latin typeface="Cormorant Garamond" panose="020B0604020202020204" charset="0"/>
              <a:ea typeface="Cormorant Garamond" panose="020B060402020202020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IN" sz="3600" dirty="0">
                <a:solidFill>
                  <a:srgbClr val="D8DEDF"/>
                </a:solidFill>
                <a:latin typeface="Cormorant Garamond" panose="020B0604020202020204" charset="0"/>
                <a:ea typeface="Cormorant Garamond" panose="020B0604020202020204" charset="0"/>
              </a:rPr>
              <a:t>AI Chatbot Integration (NLP/ML Model): ₹35,000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IN" sz="3600" dirty="0">
              <a:solidFill>
                <a:srgbClr val="D8DEDF"/>
              </a:solidFill>
              <a:latin typeface="Cormorant Garamond" panose="020B0604020202020204" charset="0"/>
              <a:ea typeface="Cormorant Garamond" panose="020B060402020202020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IN" sz="3600" dirty="0">
                <a:solidFill>
                  <a:srgbClr val="D8DEDF"/>
                </a:solidFill>
                <a:latin typeface="Cormorant Garamond" panose="020B0604020202020204" charset="0"/>
                <a:ea typeface="Cormorant Garamond" panose="020B0604020202020204" charset="0"/>
              </a:rPr>
              <a:t>Hosting, Security, Cloud Services: ₹20,000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IN" sz="3600" dirty="0">
              <a:solidFill>
                <a:srgbClr val="D8DEDF"/>
              </a:solidFill>
              <a:latin typeface="Cormorant Garamond" panose="020B0604020202020204" charset="0"/>
              <a:ea typeface="Cormorant Garamond" panose="020B060402020202020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IN" sz="3600" dirty="0">
                <a:solidFill>
                  <a:srgbClr val="D8DEDF"/>
                </a:solidFill>
                <a:latin typeface="Cormorant Garamond" panose="020B0604020202020204" charset="0"/>
                <a:ea typeface="Cormorant Garamond" panose="020B0604020202020204" charset="0"/>
              </a:rPr>
              <a:t>Marketing &amp; Outreach: ₹30,000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endParaRPr lang="en-IN" sz="3600" dirty="0">
              <a:solidFill>
                <a:srgbClr val="D8DEDF"/>
              </a:solidFill>
              <a:latin typeface="Cormorant Garamond" panose="020B0604020202020204" charset="0"/>
              <a:ea typeface="Cormorant Garamond" panose="020B0604020202020204" charset="0"/>
            </a:endParaRP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IN" sz="3600" dirty="0">
                <a:solidFill>
                  <a:srgbClr val="D8DEDF"/>
                </a:solidFill>
                <a:latin typeface="Cormorant Garamond" panose="020B0604020202020204" charset="0"/>
                <a:ea typeface="Cormorant Garamond" panose="020B0604020202020204" charset="0"/>
              </a:rPr>
              <a:t>Miscellaneous (Support, Legal): ₹10,000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EDF"/>
        </a:solidFill>
        <a:effectLst/>
      </p:bgPr>
    </p:bg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1c1439504ed_0_441"/>
          <p:cNvSpPr txBox="1"/>
          <p:nvPr/>
        </p:nvSpPr>
        <p:spPr>
          <a:xfrm>
            <a:off x="12337233" y="6613609"/>
            <a:ext cx="4391042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91185" marR="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3F42"/>
              </a:buClr>
              <a:buSzPts val="2299"/>
              <a:buFont typeface="Courier New" panose="02070309020205020404" pitchFamily="49" charset="0"/>
              <a:buChar char="o"/>
            </a:pPr>
            <a:r>
              <a:rPr lang="en-US" sz="2400" dirty="0"/>
              <a:t>Collaboration with mental health orgs for revenue sharing.</a:t>
            </a:r>
            <a:endParaRPr sz="2400" dirty="0"/>
          </a:p>
        </p:txBody>
      </p:sp>
      <p:sp>
        <p:nvSpPr>
          <p:cNvPr id="503" name="Google Shape;503;g1c1439504ed_0_441"/>
          <p:cNvSpPr txBox="1"/>
          <p:nvPr/>
        </p:nvSpPr>
        <p:spPr>
          <a:xfrm>
            <a:off x="7818361" y="6586387"/>
            <a:ext cx="2903365" cy="16619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91185" marR="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3F42"/>
              </a:buClr>
              <a:buSzPts val="2299"/>
              <a:buFont typeface="Courier New" panose="02070309020205020404" pitchFamily="49" charset="0"/>
              <a:buChar char="o"/>
            </a:pPr>
            <a:r>
              <a:rPr lang="en-US" sz="2400" dirty="0"/>
              <a:t>Basic journaling</a:t>
            </a:r>
          </a:p>
          <a:p>
            <a:pPr marL="591185" marR="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3F42"/>
              </a:buClr>
              <a:buSzPts val="2299"/>
              <a:buFont typeface="Courier New" panose="02070309020205020404" pitchFamily="49" charset="0"/>
              <a:buChar char="o"/>
            </a:pPr>
            <a:r>
              <a:rPr lang="en-US" sz="2400" dirty="0"/>
              <a:t>Chatbot</a:t>
            </a:r>
          </a:p>
          <a:p>
            <a:pPr marL="591185" marR="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3F42"/>
              </a:buClr>
              <a:buSzPts val="2299"/>
              <a:buFont typeface="Courier New" panose="02070309020205020404" pitchFamily="49" charset="0"/>
              <a:buChar char="o"/>
            </a:pPr>
            <a:r>
              <a:rPr lang="en-US" sz="2400" dirty="0"/>
              <a:t>Forum are free.</a:t>
            </a:r>
            <a:endParaRPr sz="2400" dirty="0"/>
          </a:p>
        </p:txBody>
      </p:sp>
      <p:sp>
        <p:nvSpPr>
          <p:cNvPr id="504" name="Google Shape;504;g1c1439504ed_0_441"/>
          <p:cNvSpPr txBox="1"/>
          <p:nvPr/>
        </p:nvSpPr>
        <p:spPr>
          <a:xfrm>
            <a:off x="2202872" y="6586387"/>
            <a:ext cx="4553474" cy="21228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91185" marR="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3F42"/>
              </a:buClr>
              <a:buSzPts val="2299"/>
              <a:buFont typeface="Courier New" panose="02070309020205020404" pitchFamily="49" charset="0"/>
              <a:buChar char="o"/>
            </a:pPr>
            <a:r>
              <a:rPr lang="en-US" sz="2299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 ₹100/month for advanced AI bot features.</a:t>
            </a:r>
          </a:p>
          <a:p>
            <a:pPr marL="591185" marR="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3F42"/>
              </a:buClr>
              <a:buSzPts val="2299"/>
              <a:buFont typeface="Courier New" panose="02070309020205020404" pitchFamily="49" charset="0"/>
              <a:buChar char="o"/>
            </a:pPr>
            <a:r>
              <a:rPr lang="en-US" sz="2299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 Exclusive therapy rooms.</a:t>
            </a:r>
          </a:p>
          <a:p>
            <a:pPr marL="591185" marR="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E3F42"/>
              </a:buClr>
              <a:buSzPts val="2299"/>
              <a:buFont typeface="Courier New" panose="02070309020205020404" pitchFamily="49" charset="0"/>
              <a:buChar char="o"/>
            </a:pPr>
            <a:r>
              <a:rPr lang="en-US" sz="2299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 Personal insights.</a:t>
            </a:r>
            <a:endParaRPr dirty="0"/>
          </a:p>
        </p:txBody>
      </p:sp>
      <p:sp>
        <p:nvSpPr>
          <p:cNvPr id="505" name="Google Shape;505;g1c1439504ed_0_441"/>
          <p:cNvSpPr txBox="1"/>
          <p:nvPr/>
        </p:nvSpPr>
        <p:spPr>
          <a:xfrm>
            <a:off x="870623" y="959126"/>
            <a:ext cx="16546800" cy="142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2E3F42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Financial Projection of Project</a:t>
            </a:r>
            <a:endParaRPr dirty="0"/>
          </a:p>
        </p:txBody>
      </p:sp>
      <p:grpSp>
        <p:nvGrpSpPr>
          <p:cNvPr id="506" name="Google Shape;506;g1c1439504ed_0_441"/>
          <p:cNvGrpSpPr/>
          <p:nvPr/>
        </p:nvGrpSpPr>
        <p:grpSpPr>
          <a:xfrm>
            <a:off x="2581492" y="2776957"/>
            <a:ext cx="3365452" cy="3380537"/>
            <a:chOff x="10054" y="0"/>
            <a:chExt cx="4487269" cy="4507382"/>
          </a:xfrm>
        </p:grpSpPr>
        <p:grpSp>
          <p:nvGrpSpPr>
            <p:cNvPr id="507" name="Google Shape;507;g1c1439504ed_0_441"/>
            <p:cNvGrpSpPr/>
            <p:nvPr/>
          </p:nvGrpSpPr>
          <p:grpSpPr>
            <a:xfrm>
              <a:off x="10054" y="0"/>
              <a:ext cx="4487269" cy="4507382"/>
              <a:chOff x="1813" y="0"/>
              <a:chExt cx="809173" cy="812800"/>
            </a:xfrm>
          </p:grpSpPr>
          <p:sp>
            <p:nvSpPr>
              <p:cNvPr id="508" name="Google Shape;508;g1c1439504ed_0_44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flat" cmpd="sng">
                <a:solidFill>
                  <a:srgbClr val="C8D3D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g1c1439504ed_0_441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0" name="Google Shape;510;g1c1439504ed_0_441"/>
            <p:cNvGrpSpPr/>
            <p:nvPr/>
          </p:nvGrpSpPr>
          <p:grpSpPr>
            <a:xfrm>
              <a:off x="205469" y="196291"/>
              <a:ext cx="4096438" cy="4114800"/>
              <a:chOff x="1813" y="0"/>
              <a:chExt cx="809173" cy="812800"/>
            </a:xfrm>
          </p:grpSpPr>
          <p:sp>
            <p:nvSpPr>
              <p:cNvPr id="511" name="Google Shape;511;g1c1439504ed_0_44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g1c1439504ed_0_441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14" name="Google Shape;514;g1c1439504ed_0_441"/>
            <p:cNvSpPr txBox="1"/>
            <p:nvPr/>
          </p:nvSpPr>
          <p:spPr>
            <a:xfrm>
              <a:off x="791729" y="961029"/>
              <a:ext cx="3000900" cy="25853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i="0" u="none" strike="noStrike" cap="none" dirty="0">
                  <a:solidFill>
                    <a:srgbClr val="2E3F42"/>
                  </a:solidFill>
                  <a:latin typeface="Lato"/>
                  <a:ea typeface="Lato"/>
                  <a:cs typeface="Lato"/>
                  <a:sym typeface="Lato"/>
                </a:rPr>
                <a:t>Subscription-Based Premium</a:t>
              </a:r>
              <a:endParaRPr sz="2800" dirty="0"/>
            </a:p>
          </p:txBody>
        </p:sp>
      </p:grpSp>
      <p:grpSp>
        <p:nvGrpSpPr>
          <p:cNvPr id="515" name="Google Shape;515;g1c1439504ed_0_441"/>
          <p:cNvGrpSpPr/>
          <p:nvPr/>
        </p:nvGrpSpPr>
        <p:grpSpPr>
          <a:xfrm>
            <a:off x="759816" y="2776957"/>
            <a:ext cx="10066908" cy="3697456"/>
            <a:chOff x="-8925220" y="0"/>
            <a:chExt cx="13422543" cy="4929941"/>
          </a:xfrm>
        </p:grpSpPr>
        <p:grpSp>
          <p:nvGrpSpPr>
            <p:cNvPr id="516" name="Google Shape;516;g1c1439504ed_0_441"/>
            <p:cNvGrpSpPr/>
            <p:nvPr/>
          </p:nvGrpSpPr>
          <p:grpSpPr>
            <a:xfrm>
              <a:off x="10054" y="0"/>
              <a:ext cx="4487269" cy="4507382"/>
              <a:chOff x="1813" y="0"/>
              <a:chExt cx="809173" cy="812800"/>
            </a:xfrm>
          </p:grpSpPr>
          <p:sp>
            <p:nvSpPr>
              <p:cNvPr id="517" name="Google Shape;517;g1c1439504ed_0_44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flat" cmpd="sng">
                <a:solidFill>
                  <a:srgbClr val="C8D3D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g1c1439504ed_0_441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19" name="Google Shape;519;g1c1439504ed_0_441"/>
            <p:cNvGrpSpPr/>
            <p:nvPr/>
          </p:nvGrpSpPr>
          <p:grpSpPr>
            <a:xfrm>
              <a:off x="205469" y="196291"/>
              <a:ext cx="4096438" cy="4114800"/>
              <a:chOff x="1813" y="0"/>
              <a:chExt cx="809173" cy="812800"/>
            </a:xfrm>
          </p:grpSpPr>
          <p:sp>
            <p:nvSpPr>
              <p:cNvPr id="520" name="Google Shape;520;g1c1439504ed_0_44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g1c1439504ed_0_441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22" name="Google Shape;522;g1c1439504ed_0_441"/>
            <p:cNvSpPr txBox="1"/>
            <p:nvPr/>
          </p:nvSpPr>
          <p:spPr>
            <a:xfrm>
              <a:off x="-8925220" y="4499054"/>
              <a:ext cx="3000900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3" name="Google Shape;523;g1c1439504ed_0_441"/>
            <p:cNvSpPr txBox="1"/>
            <p:nvPr/>
          </p:nvSpPr>
          <p:spPr>
            <a:xfrm>
              <a:off x="753169" y="1193617"/>
              <a:ext cx="3000900" cy="17235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i="0" u="none" strike="noStrike" cap="none" dirty="0">
                  <a:solidFill>
                    <a:srgbClr val="2E3F42"/>
                  </a:solidFill>
                  <a:latin typeface="Lato"/>
                  <a:ea typeface="Lato"/>
                  <a:cs typeface="Lato"/>
                  <a:sym typeface="Lato"/>
                </a:rPr>
                <a:t>Freemium Model</a:t>
              </a:r>
              <a:endParaRPr sz="2800" dirty="0"/>
            </a:p>
          </p:txBody>
        </p:sp>
      </p:grpSp>
      <p:grpSp>
        <p:nvGrpSpPr>
          <p:cNvPr id="524" name="Google Shape;524;g1c1439504ed_0_441"/>
          <p:cNvGrpSpPr/>
          <p:nvPr/>
        </p:nvGrpSpPr>
        <p:grpSpPr>
          <a:xfrm>
            <a:off x="414146" y="2776957"/>
            <a:ext cx="15288539" cy="4542004"/>
            <a:chOff x="-15887394" y="0"/>
            <a:chExt cx="20384717" cy="6056005"/>
          </a:xfrm>
        </p:grpSpPr>
        <p:grpSp>
          <p:nvGrpSpPr>
            <p:cNvPr id="525" name="Google Shape;525;g1c1439504ed_0_441"/>
            <p:cNvGrpSpPr/>
            <p:nvPr/>
          </p:nvGrpSpPr>
          <p:grpSpPr>
            <a:xfrm>
              <a:off x="10054" y="0"/>
              <a:ext cx="4487269" cy="4507382"/>
              <a:chOff x="1813" y="0"/>
              <a:chExt cx="809173" cy="812800"/>
            </a:xfrm>
          </p:grpSpPr>
          <p:sp>
            <p:nvSpPr>
              <p:cNvPr id="526" name="Google Shape;526;g1c1439504ed_0_44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28575" cap="flat" cmpd="sng">
                <a:solidFill>
                  <a:srgbClr val="C8D3D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g1c1439504ed_0_441"/>
              <p:cNvSpPr txBox="1"/>
              <p:nvPr/>
            </p:nvSpPr>
            <p:spPr>
              <a:xfrm>
                <a:off x="76200" y="28575"/>
                <a:ext cx="6603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28" name="Google Shape;528;g1c1439504ed_0_441"/>
            <p:cNvGrpSpPr/>
            <p:nvPr/>
          </p:nvGrpSpPr>
          <p:grpSpPr>
            <a:xfrm>
              <a:off x="205469" y="196291"/>
              <a:ext cx="4096438" cy="4114800"/>
              <a:chOff x="1813" y="0"/>
              <a:chExt cx="809173" cy="812800"/>
            </a:xfrm>
          </p:grpSpPr>
          <p:sp>
            <p:nvSpPr>
              <p:cNvPr id="529" name="Google Shape;529;g1c1439504ed_0_441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g1c1439504ed_0_441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31" name="Google Shape;531;g1c1439504ed_0_441"/>
            <p:cNvSpPr txBox="1"/>
            <p:nvPr/>
          </p:nvSpPr>
          <p:spPr>
            <a:xfrm>
              <a:off x="-15887394" y="5625118"/>
              <a:ext cx="3000900" cy="43088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2" name="Google Shape;532;g1c1439504ed_0_441"/>
            <p:cNvSpPr txBox="1"/>
            <p:nvPr/>
          </p:nvSpPr>
          <p:spPr>
            <a:xfrm>
              <a:off x="753169" y="1193617"/>
              <a:ext cx="3000900" cy="172354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IN" sz="2800" b="1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Affiliate Model</a:t>
              </a:r>
              <a:endParaRPr sz="2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EDF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g1c1439504ed_0_367"/>
          <p:cNvGrpSpPr/>
          <p:nvPr/>
        </p:nvGrpSpPr>
        <p:grpSpPr>
          <a:xfrm>
            <a:off x="-594893" y="2620406"/>
            <a:ext cx="7228747" cy="7261149"/>
            <a:chOff x="1813" y="0"/>
            <a:chExt cx="809173" cy="812800"/>
          </a:xfrm>
        </p:grpSpPr>
        <p:sp>
          <p:nvSpPr>
            <p:cNvPr id="425" name="Google Shape;425;g1c1439504ed_0_36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flat" cmpd="sng">
              <a:solidFill>
                <a:srgbClr val="2E3F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g1c1439504ed_0_367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7" name="Google Shape;427;g1c1439504ed_0_367"/>
          <p:cNvGrpSpPr/>
          <p:nvPr/>
        </p:nvGrpSpPr>
        <p:grpSpPr>
          <a:xfrm>
            <a:off x="5529633" y="2620406"/>
            <a:ext cx="7228747" cy="7261149"/>
            <a:chOff x="1813" y="0"/>
            <a:chExt cx="809173" cy="812800"/>
          </a:xfrm>
        </p:grpSpPr>
        <p:sp>
          <p:nvSpPr>
            <p:cNvPr id="428" name="Google Shape;428;g1c1439504ed_0_36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flat" cmpd="sng">
              <a:solidFill>
                <a:srgbClr val="2E3F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g1c1439504ed_0_367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0" name="Google Shape;430;g1c1439504ed_0_367"/>
          <p:cNvGrpSpPr/>
          <p:nvPr/>
        </p:nvGrpSpPr>
        <p:grpSpPr>
          <a:xfrm>
            <a:off x="11654158" y="2620406"/>
            <a:ext cx="7228747" cy="7261149"/>
            <a:chOff x="1813" y="0"/>
            <a:chExt cx="809173" cy="812800"/>
          </a:xfrm>
        </p:grpSpPr>
        <p:sp>
          <p:nvSpPr>
            <p:cNvPr id="431" name="Google Shape;431;g1c1439504ed_0_367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flat" cmpd="sng">
              <a:solidFill>
                <a:srgbClr val="2E3F4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g1c1439504ed_0_367"/>
            <p:cNvSpPr txBox="1"/>
            <p:nvPr/>
          </p:nvSpPr>
          <p:spPr>
            <a:xfrm>
              <a:off x="76200" y="28575"/>
              <a:ext cx="6603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33" name="Google Shape;433;g1c1439504ed_0_367"/>
          <p:cNvSpPr txBox="1"/>
          <p:nvPr/>
        </p:nvSpPr>
        <p:spPr>
          <a:xfrm>
            <a:off x="1028700" y="722787"/>
            <a:ext cx="16230600" cy="1606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2E3F42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Projected Revenue</a:t>
            </a:r>
            <a:endParaRPr dirty="0"/>
          </a:p>
        </p:txBody>
      </p:sp>
      <p:sp>
        <p:nvSpPr>
          <p:cNvPr id="435" name="Google Shape;435;g1c1439504ed_0_367"/>
          <p:cNvSpPr txBox="1"/>
          <p:nvPr/>
        </p:nvSpPr>
        <p:spPr>
          <a:xfrm>
            <a:off x="6831543" y="5291345"/>
            <a:ext cx="4584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IN" sz="3200" dirty="0">
                <a:latin typeface="Cormorant Garamond" panose="020B0604020202020204" charset="0"/>
                <a:ea typeface="Cormorant Garamond" panose="020B0604020202020204" charset="0"/>
              </a:rPr>
              <a:t>Year</a:t>
            </a:r>
            <a:r>
              <a:rPr lang="en-IN" sz="2400" dirty="0"/>
              <a:t> 2</a:t>
            </a:r>
          </a:p>
        </p:txBody>
      </p:sp>
      <p:sp>
        <p:nvSpPr>
          <p:cNvPr id="436" name="Google Shape;436;g1c1439504ed_0_367"/>
          <p:cNvSpPr txBox="1"/>
          <p:nvPr/>
        </p:nvSpPr>
        <p:spPr>
          <a:xfrm>
            <a:off x="6851938" y="6431968"/>
            <a:ext cx="4584000" cy="976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₹9,00,000 (pan-India + platform optimization)</a:t>
            </a:r>
            <a:endParaRPr dirty="0"/>
          </a:p>
        </p:txBody>
      </p:sp>
      <p:sp>
        <p:nvSpPr>
          <p:cNvPr id="439" name="Google Shape;439;g1c1439504ed_0_367"/>
          <p:cNvSpPr txBox="1"/>
          <p:nvPr/>
        </p:nvSpPr>
        <p:spPr>
          <a:xfrm>
            <a:off x="832765" y="6431968"/>
            <a:ext cx="4584000" cy="976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₹3,50,000 (local schools &amp; youth community reach)</a:t>
            </a:r>
            <a:endParaRPr dirty="0"/>
          </a:p>
        </p:txBody>
      </p:sp>
      <p:sp>
        <p:nvSpPr>
          <p:cNvPr id="441" name="Google Shape;441;g1c1439504ed_0_367"/>
          <p:cNvSpPr txBox="1"/>
          <p:nvPr/>
        </p:nvSpPr>
        <p:spPr>
          <a:xfrm>
            <a:off x="12956069" y="5222129"/>
            <a:ext cx="45840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/>
            <a:r>
              <a:rPr lang="en-IN" sz="3200" dirty="0">
                <a:latin typeface="Cormorant Garamond" panose="020B0604020202020204" charset="0"/>
                <a:ea typeface="Cormorant Garamond" panose="020B0604020202020204" charset="0"/>
              </a:rPr>
              <a:t>Year</a:t>
            </a:r>
            <a:r>
              <a:rPr lang="en-IN" sz="2400" dirty="0"/>
              <a:t> 3</a:t>
            </a:r>
          </a:p>
        </p:txBody>
      </p:sp>
      <p:sp>
        <p:nvSpPr>
          <p:cNvPr id="442" name="Google Shape;442;g1c1439504ed_0_367"/>
          <p:cNvSpPr txBox="1"/>
          <p:nvPr/>
        </p:nvSpPr>
        <p:spPr>
          <a:xfrm>
            <a:off x="12976464" y="6431968"/>
            <a:ext cx="4584000" cy="976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 b="0" i="0" u="none" strike="noStrike" cap="none" dirty="0">
                <a:solidFill>
                  <a:srgbClr val="2E3F42"/>
                </a:solidFill>
                <a:latin typeface="Lato"/>
                <a:ea typeface="Lato"/>
                <a:cs typeface="Lato"/>
                <a:sym typeface="Lato"/>
              </a:rPr>
              <a:t>₹15,00,000+ (global outreach, mental health org partnerships)</a:t>
            </a:r>
            <a:endParaRPr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548E9D-E98C-461E-9E01-835835E04076}"/>
              </a:ext>
            </a:extLst>
          </p:cNvPr>
          <p:cNvSpPr txBox="1"/>
          <p:nvPr/>
        </p:nvSpPr>
        <p:spPr>
          <a:xfrm>
            <a:off x="2343783" y="5152914"/>
            <a:ext cx="18742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dirty="0">
                <a:latin typeface="Cormorant Garamond" panose="020B0604020202020204" charset="0"/>
                <a:ea typeface="Cormorant Garamond" panose="020B0604020202020204" charset="0"/>
              </a:rPr>
              <a:t>Year</a:t>
            </a:r>
            <a:r>
              <a:rPr lang="en-IN" sz="2800" dirty="0"/>
              <a:t> 1</a:t>
            </a:r>
          </a:p>
        </p:txBody>
      </p:sp>
      <p:sp>
        <p:nvSpPr>
          <p:cNvPr id="23" name="Google Shape;438;g1c1439504ed_0_367">
            <a:extLst>
              <a:ext uri="{FF2B5EF4-FFF2-40B4-BE49-F238E27FC236}">
                <a16:creationId xmlns:a16="http://schemas.microsoft.com/office/drawing/2014/main" id="{965A3763-6669-4FA7-82DE-7C0C372E695D}"/>
              </a:ext>
            </a:extLst>
          </p:cNvPr>
          <p:cNvSpPr txBox="1"/>
          <p:nvPr/>
        </p:nvSpPr>
        <p:spPr>
          <a:xfrm>
            <a:off x="513312" y="5415052"/>
            <a:ext cx="4584000" cy="249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600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438;g1c1439504ed_0_367">
            <a:extLst>
              <a:ext uri="{FF2B5EF4-FFF2-40B4-BE49-F238E27FC236}">
                <a16:creationId xmlns:a16="http://schemas.microsoft.com/office/drawing/2014/main" id="{EBAF28F3-5FB1-46C8-9EF7-9EA2E02723D7}"/>
              </a:ext>
            </a:extLst>
          </p:cNvPr>
          <p:cNvSpPr txBox="1"/>
          <p:nvPr/>
        </p:nvSpPr>
        <p:spPr>
          <a:xfrm>
            <a:off x="1032212" y="5058567"/>
            <a:ext cx="4584000" cy="249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6004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6C6D"/>
        </a:solidFill>
        <a:effectLst/>
      </p:bgPr>
    </p:bg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1c1439504ed_0_658"/>
          <p:cNvSpPr txBox="1"/>
          <p:nvPr/>
        </p:nvSpPr>
        <p:spPr>
          <a:xfrm>
            <a:off x="1028700" y="1164907"/>
            <a:ext cx="16230600" cy="1426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0" i="0" u="none" strike="noStrike" cap="none" dirty="0">
                <a:solidFill>
                  <a:srgbClr val="D8DEDF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Different Ways of Marketing </a:t>
            </a:r>
            <a:endParaRPr dirty="0"/>
          </a:p>
        </p:txBody>
      </p:sp>
      <p:sp>
        <p:nvSpPr>
          <p:cNvPr id="654" name="Google Shape;654;g1c1439504ed_0_658"/>
          <p:cNvSpPr txBox="1"/>
          <p:nvPr/>
        </p:nvSpPr>
        <p:spPr>
          <a:xfrm>
            <a:off x="11028170" y="4494547"/>
            <a:ext cx="3364800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 i="0" u="none" strike="noStrike" cap="none" dirty="0">
                <a:solidFill>
                  <a:srgbClr val="D8DED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School &amp; College Awareness Drives</a:t>
            </a:r>
            <a:endParaRPr dirty="0"/>
          </a:p>
        </p:txBody>
      </p:sp>
      <p:sp>
        <p:nvSpPr>
          <p:cNvPr id="655" name="Google Shape;655;g1c1439504ed_0_658"/>
          <p:cNvSpPr txBox="1"/>
          <p:nvPr/>
        </p:nvSpPr>
        <p:spPr>
          <a:xfrm>
            <a:off x="7883212" y="4447565"/>
            <a:ext cx="3364800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300" dirty="0">
                <a:solidFill>
                  <a:srgbClr val="D8DEDF"/>
                </a:solidFill>
                <a:latin typeface="Cormorant Garamond" panose="020B0604020202020204" charset="0"/>
                <a:ea typeface="Cormorant Garamond" panose="020B0604020202020204" charset="0"/>
                <a:cs typeface="Lato" panose="020F0502020204030203" pitchFamily="34" charset="0"/>
              </a:rPr>
              <a:t>Webinars &amp; Podcasts</a:t>
            </a:r>
            <a:endParaRPr sz="3300" dirty="0">
              <a:solidFill>
                <a:srgbClr val="D8DEDF"/>
              </a:solidFill>
              <a:latin typeface="Cormorant Garamond" panose="020B0604020202020204" charset="0"/>
              <a:ea typeface="Cormorant Garamond" panose="020B0604020202020204" charset="0"/>
              <a:cs typeface="Lato" panose="020F0502020204030203" pitchFamily="34" charset="0"/>
            </a:endParaRPr>
          </a:p>
        </p:txBody>
      </p:sp>
      <p:sp>
        <p:nvSpPr>
          <p:cNvPr id="656" name="Google Shape;656;g1c1439504ed_0_658"/>
          <p:cNvSpPr txBox="1"/>
          <p:nvPr/>
        </p:nvSpPr>
        <p:spPr>
          <a:xfrm>
            <a:off x="4518412" y="4505151"/>
            <a:ext cx="3364800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 i="0" u="none" strike="noStrike" cap="none" dirty="0">
                <a:solidFill>
                  <a:srgbClr val="D8DED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SEO Blog Posts &amp; Articles</a:t>
            </a:r>
            <a:endParaRPr dirty="0"/>
          </a:p>
        </p:txBody>
      </p:sp>
      <p:sp>
        <p:nvSpPr>
          <p:cNvPr id="657" name="Google Shape;657;g1c1439504ed_0_658"/>
          <p:cNvSpPr txBox="1"/>
          <p:nvPr/>
        </p:nvSpPr>
        <p:spPr>
          <a:xfrm>
            <a:off x="0" y="4410448"/>
            <a:ext cx="4738254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b="1" i="0" u="none" strike="noStrike" cap="none" dirty="0">
                <a:solidFill>
                  <a:srgbClr val="D8DEDF"/>
                </a:solidFill>
                <a:latin typeface="Cormorant Garamond"/>
                <a:ea typeface="Cormorant Garamond"/>
                <a:cs typeface="Cormorant Garamond"/>
                <a:sym typeface="Cormorant Garamond"/>
              </a:rPr>
              <a:t>Social Media Influencer Campaigns</a:t>
            </a:r>
            <a:endParaRPr dirty="0"/>
          </a:p>
        </p:txBody>
      </p:sp>
      <p:cxnSp>
        <p:nvCxnSpPr>
          <p:cNvPr id="658" name="Google Shape;658;g1c1439504ed_0_658"/>
          <p:cNvCxnSpPr/>
          <p:nvPr/>
        </p:nvCxnSpPr>
        <p:spPr>
          <a:xfrm>
            <a:off x="0" y="6237754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59" name="Google Shape;659;g1c1439504ed_0_658"/>
          <p:cNvGrpSpPr/>
          <p:nvPr/>
        </p:nvGrpSpPr>
        <p:grpSpPr>
          <a:xfrm>
            <a:off x="1809770" y="5865758"/>
            <a:ext cx="796830" cy="789066"/>
            <a:chOff x="0" y="0"/>
            <a:chExt cx="1062440" cy="1052088"/>
          </a:xfrm>
        </p:grpSpPr>
        <p:grpSp>
          <p:nvGrpSpPr>
            <p:cNvPr id="660" name="Google Shape;660;g1c1439504ed_0_658"/>
            <p:cNvGrpSpPr/>
            <p:nvPr/>
          </p:nvGrpSpPr>
          <p:grpSpPr>
            <a:xfrm>
              <a:off x="15047" y="0"/>
              <a:ext cx="1047394" cy="1052088"/>
              <a:chOff x="1813" y="0"/>
              <a:chExt cx="809173" cy="812800"/>
            </a:xfrm>
          </p:grpSpPr>
          <p:sp>
            <p:nvSpPr>
              <p:cNvPr id="661" name="Google Shape;661;g1c1439504ed_0_65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 w="38100" cap="flat" cmpd="sng">
                <a:solidFill>
                  <a:srgbClr val="2E3F4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g1c1439504ed_0_658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63" name="Google Shape;663;g1c1439504ed_0_658"/>
            <p:cNvSpPr txBox="1"/>
            <p:nvPr/>
          </p:nvSpPr>
          <p:spPr>
            <a:xfrm>
              <a:off x="0" y="0"/>
              <a:ext cx="1052100" cy="9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99" b="1" i="0" u="none" strike="noStrike" cap="none" dirty="0">
                  <a:solidFill>
                    <a:srgbClr val="2E3F42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01</a:t>
              </a:r>
              <a:endParaRPr dirty="0"/>
            </a:p>
          </p:txBody>
        </p:sp>
      </p:grpSp>
      <p:grpSp>
        <p:nvGrpSpPr>
          <p:cNvPr id="664" name="Google Shape;664;g1c1439504ed_0_658"/>
          <p:cNvGrpSpPr/>
          <p:nvPr/>
        </p:nvGrpSpPr>
        <p:grpSpPr>
          <a:xfrm>
            <a:off x="5224999" y="5824185"/>
            <a:ext cx="1385476" cy="849349"/>
            <a:chOff x="-1574479" y="-55341"/>
            <a:chExt cx="1847301" cy="1132466"/>
          </a:xfrm>
        </p:grpSpPr>
        <p:grpSp>
          <p:nvGrpSpPr>
            <p:cNvPr id="665" name="Google Shape;665;g1c1439504ed_0_658"/>
            <p:cNvGrpSpPr/>
            <p:nvPr/>
          </p:nvGrpSpPr>
          <p:grpSpPr>
            <a:xfrm>
              <a:off x="-1574479" y="-55341"/>
              <a:ext cx="1824781" cy="1085711"/>
              <a:chOff x="-1226189" y="-42754"/>
              <a:chExt cx="1409750" cy="838776"/>
            </a:xfrm>
          </p:grpSpPr>
          <p:sp>
            <p:nvSpPr>
              <p:cNvPr id="666" name="Google Shape;666;g1c1439504ed_0_658"/>
              <p:cNvSpPr/>
              <p:nvPr/>
            </p:nvSpPr>
            <p:spPr>
              <a:xfrm>
                <a:off x="-625612" y="-42754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 w="38100" cap="flat" cmpd="sng">
                <a:solidFill>
                  <a:srgbClr val="2E3F4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67" name="Google Shape;667;g1c1439504ed_0_658"/>
              <p:cNvSpPr txBox="1"/>
              <p:nvPr/>
            </p:nvSpPr>
            <p:spPr>
              <a:xfrm>
                <a:off x="-1226189" y="97621"/>
                <a:ext cx="660300" cy="69840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68" name="Google Shape;668;g1c1439504ed_0_658"/>
            <p:cNvSpPr txBox="1"/>
            <p:nvPr/>
          </p:nvSpPr>
          <p:spPr>
            <a:xfrm>
              <a:off x="-779278" y="-6078"/>
              <a:ext cx="1052100" cy="10832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99" b="1" i="0" u="none" strike="noStrike" cap="none" dirty="0">
                  <a:solidFill>
                    <a:srgbClr val="2E3F42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02</a:t>
              </a:r>
              <a:endParaRPr dirty="0"/>
            </a:p>
          </p:txBody>
        </p:sp>
      </p:grpSp>
      <p:grpSp>
        <p:nvGrpSpPr>
          <p:cNvPr id="669" name="Google Shape;669;g1c1439504ed_0_658"/>
          <p:cNvGrpSpPr/>
          <p:nvPr/>
        </p:nvGrpSpPr>
        <p:grpSpPr>
          <a:xfrm>
            <a:off x="9244767" y="5824186"/>
            <a:ext cx="1085570" cy="855123"/>
            <a:chOff x="-481401" y="49317"/>
            <a:chExt cx="1447427" cy="1140164"/>
          </a:xfrm>
        </p:grpSpPr>
        <p:grpSp>
          <p:nvGrpSpPr>
            <p:cNvPr id="670" name="Google Shape;670;g1c1439504ed_0_658"/>
            <p:cNvGrpSpPr/>
            <p:nvPr/>
          </p:nvGrpSpPr>
          <p:grpSpPr>
            <a:xfrm>
              <a:off x="-481401" y="49317"/>
              <a:ext cx="1447427" cy="1140164"/>
              <a:chOff x="-381722" y="38100"/>
              <a:chExt cx="1118222" cy="880844"/>
            </a:xfrm>
          </p:grpSpPr>
          <p:sp>
            <p:nvSpPr>
              <p:cNvPr id="671" name="Google Shape;671;g1c1439504ed_0_658"/>
              <p:cNvSpPr/>
              <p:nvPr/>
            </p:nvSpPr>
            <p:spPr>
              <a:xfrm>
                <a:off x="-381722" y="106144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 w="38100" cap="flat" cmpd="sng">
                <a:solidFill>
                  <a:srgbClr val="2E3F4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72" name="Google Shape;672;g1c1439504ed_0_658"/>
              <p:cNvSpPr txBox="1"/>
              <p:nvPr/>
            </p:nvSpPr>
            <p:spPr>
              <a:xfrm>
                <a:off x="76200" y="38100"/>
                <a:ext cx="660300" cy="6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73" name="Google Shape;673;g1c1439504ed_0_658"/>
            <p:cNvSpPr txBox="1"/>
            <p:nvPr/>
          </p:nvSpPr>
          <p:spPr>
            <a:xfrm>
              <a:off x="-392447" y="59556"/>
              <a:ext cx="1052100" cy="90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99" b="1" i="0" u="none" strike="noStrike" cap="none" dirty="0">
                  <a:solidFill>
                    <a:srgbClr val="2E3F42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03</a:t>
              </a:r>
              <a:endParaRPr dirty="0"/>
            </a:p>
          </p:txBody>
        </p:sp>
      </p:grpSp>
      <p:grpSp>
        <p:nvGrpSpPr>
          <p:cNvPr id="674" name="Google Shape;674;g1c1439504ed_0_658"/>
          <p:cNvGrpSpPr/>
          <p:nvPr/>
        </p:nvGrpSpPr>
        <p:grpSpPr>
          <a:xfrm>
            <a:off x="12631135" y="5762891"/>
            <a:ext cx="804282" cy="834282"/>
            <a:chOff x="15047" y="-60288"/>
            <a:chExt cx="1072375" cy="1112376"/>
          </a:xfrm>
        </p:grpSpPr>
        <p:grpSp>
          <p:nvGrpSpPr>
            <p:cNvPr id="675" name="Google Shape;675;g1c1439504ed_0_658"/>
            <p:cNvGrpSpPr/>
            <p:nvPr/>
          </p:nvGrpSpPr>
          <p:grpSpPr>
            <a:xfrm>
              <a:off x="15047" y="0"/>
              <a:ext cx="1047394" cy="1052088"/>
              <a:chOff x="1813" y="0"/>
              <a:chExt cx="809173" cy="812800"/>
            </a:xfrm>
          </p:grpSpPr>
          <p:sp>
            <p:nvSpPr>
              <p:cNvPr id="676" name="Google Shape;676;g1c1439504ed_0_658"/>
              <p:cNvSpPr/>
              <p:nvPr/>
            </p:nvSpPr>
            <p:spPr>
              <a:xfrm>
                <a:off x="1813" y="0"/>
                <a:ext cx="809173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09173" h="812800" extrusionOk="0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C8D3D4"/>
              </a:solidFill>
              <a:ln w="38100" cap="flat" cmpd="sng">
                <a:solidFill>
                  <a:srgbClr val="2E3F4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g1c1439504ed_0_658"/>
              <p:cNvSpPr txBox="1"/>
              <p:nvPr/>
            </p:nvSpPr>
            <p:spPr>
              <a:xfrm>
                <a:off x="76200" y="38101"/>
                <a:ext cx="710791" cy="68243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6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678" name="Google Shape;678;g1c1439504ed_0_658"/>
            <p:cNvSpPr txBox="1"/>
            <p:nvPr/>
          </p:nvSpPr>
          <p:spPr>
            <a:xfrm>
              <a:off x="35324" y="-60288"/>
              <a:ext cx="1052098" cy="108320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399" b="1" i="0" u="none" strike="noStrike" cap="none" dirty="0">
                  <a:solidFill>
                    <a:srgbClr val="2E3F42"/>
                  </a:solidFill>
                  <a:latin typeface="Cormorant Garamond"/>
                  <a:ea typeface="Cormorant Garamond"/>
                  <a:cs typeface="Cormorant Garamond"/>
                  <a:sym typeface="Cormorant Garamond"/>
                </a:rPr>
                <a:t>04</a:t>
              </a:r>
              <a:endParaRPr dirty="0"/>
            </a:p>
          </p:txBody>
        </p:sp>
      </p:grpSp>
      <p:cxnSp>
        <p:nvCxnSpPr>
          <p:cNvPr id="679" name="Google Shape;679;g1c1439504ed_0_658"/>
          <p:cNvCxnSpPr/>
          <p:nvPr/>
        </p:nvCxnSpPr>
        <p:spPr>
          <a:xfrm>
            <a:off x="0" y="315973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80" name="Google Shape;680;g1c1439504ed_0_658"/>
          <p:cNvCxnSpPr/>
          <p:nvPr/>
        </p:nvCxnSpPr>
        <p:spPr>
          <a:xfrm>
            <a:off x="0" y="9932927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2E3F4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677;g1c1439504ed_0_658">
            <a:extLst>
              <a:ext uri="{FF2B5EF4-FFF2-40B4-BE49-F238E27FC236}">
                <a16:creationId xmlns:a16="http://schemas.microsoft.com/office/drawing/2014/main" id="{3A55326A-0AB2-4E59-B180-6B1E7E647D5C}"/>
              </a:ext>
            </a:extLst>
          </p:cNvPr>
          <p:cNvSpPr txBox="1"/>
          <p:nvPr/>
        </p:nvSpPr>
        <p:spPr>
          <a:xfrm>
            <a:off x="15231902" y="3489498"/>
            <a:ext cx="690038" cy="662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61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8407F2B-3A4A-4F50-91F5-6332B31AA198}"/>
              </a:ext>
            </a:extLst>
          </p:cNvPr>
          <p:cNvSpPr/>
          <p:nvPr/>
        </p:nvSpPr>
        <p:spPr>
          <a:xfrm>
            <a:off x="16028484" y="5809737"/>
            <a:ext cx="789074" cy="733046"/>
          </a:xfrm>
          <a:prstGeom prst="ellipse">
            <a:avLst/>
          </a:prstGeom>
          <a:solidFill>
            <a:srgbClr val="C8D3D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F617B3-DDB2-4F80-871D-953D8B49E927}"/>
              </a:ext>
            </a:extLst>
          </p:cNvPr>
          <p:cNvSpPr txBox="1"/>
          <p:nvPr/>
        </p:nvSpPr>
        <p:spPr>
          <a:xfrm>
            <a:off x="16036240" y="5778917"/>
            <a:ext cx="153806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Cormorant Garamond" panose="020B0604020202020204" charset="0"/>
                <a:ea typeface="Cormorant Garamond" panose="020B0604020202020204" charset="0"/>
                <a:cs typeface="Lato"/>
                <a:sym typeface="Lato"/>
              </a:rPr>
              <a:t>05</a:t>
            </a:r>
            <a:endParaRPr lang="en-US" sz="4400" dirty="0">
              <a:solidFill>
                <a:schemeClr val="tx1"/>
              </a:solidFill>
              <a:latin typeface="Cormorant Garamond" panose="020B0604020202020204" charset="0"/>
              <a:ea typeface="Cormorant Garamond" panose="020B0604020202020204" charset="0"/>
            </a:endParaRPr>
          </a:p>
          <a:p>
            <a:endParaRPr lang="en-IN" sz="4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E9BAC7-BD69-492B-BBF3-E37E594249E3}"/>
              </a:ext>
            </a:extLst>
          </p:cNvPr>
          <p:cNvSpPr txBox="1"/>
          <p:nvPr/>
        </p:nvSpPr>
        <p:spPr>
          <a:xfrm>
            <a:off x="15168801" y="4592974"/>
            <a:ext cx="473825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dirty="0">
                <a:solidFill>
                  <a:srgbClr val="C8D3D4"/>
                </a:solidFill>
                <a:latin typeface="Cormorant Garamond" panose="020B0604020202020204" charset="0"/>
                <a:ea typeface="Cormorant Garamond" panose="020B0604020202020204" charset="0"/>
              </a:rPr>
              <a:t>Collaborations</a:t>
            </a:r>
            <a:endParaRPr lang="en-IN" sz="3300" dirty="0">
              <a:solidFill>
                <a:srgbClr val="C8D3D4"/>
              </a:solidFill>
              <a:latin typeface="Cormorant Garamond" panose="020B0604020202020204" charset="0"/>
              <a:ea typeface="Cormorant Garamond" panose="020B06040202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538</Words>
  <Application>Microsoft Office PowerPoint</Application>
  <PresentationFormat>Custom</PresentationFormat>
  <Paragraphs>90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Courier New</vt:lpstr>
      <vt:lpstr>Lato</vt:lpstr>
      <vt:lpstr>Cormorant Garamond Medium</vt:lpstr>
      <vt:lpstr>Calibri</vt:lpstr>
      <vt:lpstr>Wingdings</vt:lpstr>
      <vt:lpstr>Arial</vt:lpstr>
      <vt:lpstr>Cormorant Garamond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AJITH</cp:lastModifiedBy>
  <cp:revision>6</cp:revision>
  <dcterms:created xsi:type="dcterms:W3CDTF">2006-08-16T00:00:00Z</dcterms:created>
  <dcterms:modified xsi:type="dcterms:W3CDTF">2025-04-30T00:25:15Z</dcterms:modified>
</cp:coreProperties>
</file>